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omments/modernComment_35F_3BCF5550.xml" ContentType="application/vnd.ms-powerpoint.comment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omments/modernComment_33F_FFE5CE76.xml" ContentType="application/vnd.ms-powerpoint.comment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omments/modernComment_310_BAFDD7B.xml" ContentType="application/vnd.ms-powerpoint.comment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omments/modernComment_3BE_85E19578.xml" ContentType="application/vnd.ms-powerpoint.comments+xml"/>
  <Override PartName="/ppt/notesSlides/notesSlide58.xml" ContentType="application/vnd.openxmlformats-officedocument.presentationml.notesSlide+xml"/>
  <Override PartName="/ppt/comments/modernComment_3F5_B24C77B4.xml" ContentType="application/vnd.ms-powerpoint.comments+xml"/>
  <Override PartName="/ppt/notesSlides/notesSlide59.xml" ContentType="application/vnd.openxmlformats-officedocument.presentationml.notesSlide+xml"/>
  <Override PartName="/ppt/comments/modernComment_3EC_32E18D9B.xml" ContentType="application/vnd.ms-powerpoint.comments+xml"/>
  <Override PartName="/ppt/notesSlides/notesSlide60.xml" ContentType="application/vnd.openxmlformats-officedocument.presentationml.notesSlide+xml"/>
  <Override PartName="/ppt/comments/modernComment_3ED_5ECA99EB.xml" ContentType="application/vnd.ms-powerpoint.comments+xml"/>
  <Override PartName="/ppt/notesSlides/notesSlide61.xml" ContentType="application/vnd.openxmlformats-officedocument.presentationml.notesSlide+xml"/>
  <Override PartName="/ppt/comments/modernComment_425_9B6DE755.xml" ContentType="application/vnd.ms-powerpoint.comments+xml"/>
  <Override PartName="/ppt/notesSlides/notesSlide62.xml" ContentType="application/vnd.openxmlformats-officedocument.presentationml.notesSlide+xml"/>
  <Override PartName="/ppt/comments/modernComment_426_704EA794.xml" ContentType="application/vnd.ms-powerpoint.comments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76"/>
  </p:notesMasterIdLst>
  <p:handoutMasterIdLst>
    <p:handoutMasterId r:id="rId77"/>
  </p:handoutMasterIdLst>
  <p:sldIdLst>
    <p:sldId id="303" r:id="rId11"/>
    <p:sldId id="1012" r:id="rId12"/>
    <p:sldId id="1007" r:id="rId13"/>
    <p:sldId id="964" r:id="rId14"/>
    <p:sldId id="971" r:id="rId15"/>
    <p:sldId id="973" r:id="rId16"/>
    <p:sldId id="746" r:id="rId17"/>
    <p:sldId id="870" r:id="rId18"/>
    <p:sldId id="813" r:id="rId19"/>
    <p:sldId id="701" r:id="rId20"/>
    <p:sldId id="713" r:id="rId21"/>
    <p:sldId id="1008" r:id="rId22"/>
    <p:sldId id="940" r:id="rId23"/>
    <p:sldId id="855" r:id="rId24"/>
    <p:sldId id="976" r:id="rId25"/>
    <p:sldId id="1063" r:id="rId26"/>
    <p:sldId id="977" r:id="rId27"/>
    <p:sldId id="1064" r:id="rId28"/>
    <p:sldId id="859" r:id="rId29"/>
    <p:sldId id="860" r:id="rId30"/>
    <p:sldId id="725" r:id="rId31"/>
    <p:sldId id="1009" r:id="rId32"/>
    <p:sldId id="861" r:id="rId33"/>
    <p:sldId id="954" r:id="rId34"/>
    <p:sldId id="978" r:id="rId35"/>
    <p:sldId id="982" r:id="rId36"/>
    <p:sldId id="985" r:id="rId37"/>
    <p:sldId id="769" r:id="rId38"/>
    <p:sldId id="770" r:id="rId39"/>
    <p:sldId id="851" r:id="rId40"/>
    <p:sldId id="991" r:id="rId41"/>
    <p:sldId id="1010" r:id="rId42"/>
    <p:sldId id="869" r:id="rId43"/>
    <p:sldId id="910" r:id="rId44"/>
    <p:sldId id="992" r:id="rId45"/>
    <p:sldId id="997" r:id="rId46"/>
    <p:sldId id="765" r:id="rId47"/>
    <p:sldId id="718" r:id="rId48"/>
    <p:sldId id="1011" r:id="rId49"/>
    <p:sldId id="863" r:id="rId50"/>
    <p:sldId id="1057" r:id="rId51"/>
    <p:sldId id="1055" r:id="rId52"/>
    <p:sldId id="1060" r:id="rId53"/>
    <p:sldId id="998" r:id="rId54"/>
    <p:sldId id="825" r:id="rId55"/>
    <p:sldId id="773" r:id="rId56"/>
    <p:sldId id="826" r:id="rId57"/>
    <p:sldId id="830" r:id="rId58"/>
    <p:sldId id="831" r:id="rId59"/>
    <p:sldId id="837" r:id="rId60"/>
    <p:sldId id="784" r:id="rId61"/>
    <p:sldId id="868" r:id="rId62"/>
    <p:sldId id="957" r:id="rId63"/>
    <p:sldId id="786" r:id="rId64"/>
    <p:sldId id="1002" r:id="rId65"/>
    <p:sldId id="951" r:id="rId66"/>
    <p:sldId id="958" r:id="rId67"/>
    <p:sldId id="1013" r:id="rId68"/>
    <p:sldId id="1004" r:id="rId69"/>
    <p:sldId id="1005" r:id="rId70"/>
    <p:sldId id="1061" r:id="rId71"/>
    <p:sldId id="1062" r:id="rId72"/>
    <p:sldId id="759" r:id="rId73"/>
    <p:sldId id="905" r:id="rId74"/>
    <p:sldId id="1006" r:id="rId75"/>
  </p:sldIdLst>
  <p:sldSz cx="9144000" cy="5143500" type="screen16x9"/>
  <p:notesSz cx="6858000" cy="1162050"/>
  <p:custDataLst>
    <p:tags r:id="rId78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9F978F"/>
    <a:srgbClr val="FFFFFF"/>
    <a:srgbClr val="EAEFF2"/>
    <a:srgbClr val="279E27"/>
    <a:srgbClr val="224364"/>
    <a:srgbClr val="A2C2DC"/>
    <a:srgbClr val="303030"/>
    <a:srgbClr val="FF7F0E"/>
    <a:srgbClr val="536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501CD6-D144-4AEB-B736-EC0AA5225BA7}" v="10" dt="2024-09-20T11:00:14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06" y="5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microsoft.com/office/2016/11/relationships/changesInfo" Target="changesInfos/changesInfo1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tags" Target="tags/tag1.xml"/><Relationship Id="rId81" Type="http://schemas.openxmlformats.org/officeDocument/2006/relationships/viewProps" Target="viewProps.xml"/><Relationship Id="rId86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61" Type="http://schemas.openxmlformats.org/officeDocument/2006/relationships/slide" Target="slides/slide51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otas Theodosiou" userId="4d314f86-04bd-4c94-b8b5-e595c52c48e0" providerId="ADAL" clId="{B8501CD6-D144-4AEB-B736-EC0AA5225BA7}"/>
    <pc:docChg chg="undo custSel addSld delSld modSld">
      <pc:chgData name="Filotas Theodosiou" userId="4d314f86-04bd-4c94-b8b5-e595c52c48e0" providerId="ADAL" clId="{B8501CD6-D144-4AEB-B736-EC0AA5225BA7}" dt="2024-09-20T11:00:15.895" v="214" actId="47"/>
      <pc:docMkLst>
        <pc:docMk/>
      </pc:docMkLst>
      <pc:sldChg chg="addSp delSp modSp mod">
        <pc:chgData name="Filotas Theodosiou" userId="4d314f86-04bd-4c94-b8b5-e595c52c48e0" providerId="ADAL" clId="{B8501CD6-D144-4AEB-B736-EC0AA5225BA7}" dt="2024-09-12T08:36:54.425" v="199" actId="478"/>
        <pc:sldMkLst>
          <pc:docMk/>
          <pc:sldMk cId="111171967" sldId="837"/>
        </pc:sldMkLst>
        <pc:spChg chg="add del">
          <ac:chgData name="Filotas Theodosiou" userId="4d314f86-04bd-4c94-b8b5-e595c52c48e0" providerId="ADAL" clId="{B8501CD6-D144-4AEB-B736-EC0AA5225BA7}" dt="2024-09-12T08:36:54.425" v="199" actId="478"/>
          <ac:spMkLst>
            <pc:docMk/>
            <pc:sldMk cId="111171967" sldId="837"/>
            <ac:spMk id="28" creationId="{2B9690C9-A6ED-A97D-E887-1D7FD97DB5E0}"/>
          </ac:spMkLst>
        </pc:spChg>
        <pc:cxnChg chg="add del mod">
          <ac:chgData name="Filotas Theodosiou" userId="4d314f86-04bd-4c94-b8b5-e595c52c48e0" providerId="ADAL" clId="{B8501CD6-D144-4AEB-B736-EC0AA5225BA7}" dt="2024-09-12T08:36:54.425" v="199" actId="478"/>
          <ac:cxnSpMkLst>
            <pc:docMk/>
            <pc:sldMk cId="111171967" sldId="837"/>
            <ac:cxnSpMk id="25" creationId="{37A988A1-125C-253B-6B41-1F21BAE3BF76}"/>
          </ac:cxnSpMkLst>
        </pc:cxnChg>
      </pc:sldChg>
      <pc:sldChg chg="modSp">
        <pc:chgData name="Filotas Theodosiou" userId="4d314f86-04bd-4c94-b8b5-e595c52c48e0" providerId="ADAL" clId="{B8501CD6-D144-4AEB-B736-EC0AA5225BA7}" dt="2024-09-12T08:19:48.792" v="197" actId="1036"/>
        <pc:sldMkLst>
          <pc:docMk/>
          <pc:sldMk cId="4012858424" sldId="910"/>
        </pc:sldMkLst>
        <pc:picChg chg="mod">
          <ac:chgData name="Filotas Theodosiou" userId="4d314f86-04bd-4c94-b8b5-e595c52c48e0" providerId="ADAL" clId="{B8501CD6-D144-4AEB-B736-EC0AA5225BA7}" dt="2024-09-12T08:19:48.792" v="197" actId="1036"/>
          <ac:picMkLst>
            <pc:docMk/>
            <pc:sldMk cId="4012858424" sldId="910"/>
            <ac:picMk id="7170" creationId="{0BD9D286-2A10-7DBD-3193-7D2DE938F48A}"/>
          </ac:picMkLst>
        </pc:picChg>
      </pc:sldChg>
      <pc:sldChg chg="addSp modSp">
        <pc:chgData name="Filotas Theodosiou" userId="4d314f86-04bd-4c94-b8b5-e595c52c48e0" providerId="ADAL" clId="{B8501CD6-D144-4AEB-B736-EC0AA5225BA7}" dt="2024-09-05T13:53:03.404" v="2" actId="164"/>
        <pc:sldMkLst>
          <pc:docMk/>
          <pc:sldMk cId="1173087524" sldId="971"/>
        </pc:sldMkLst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9" creationId="{17123D44-1C32-95D0-7C41-CF31D56CDAF1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20" creationId="{F5AF0951-2E47-5784-39F2-B99952F02B33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21" creationId="{A026B101-3FE8-232A-6291-840868ADAEBD}"/>
          </ac:spMkLst>
        </pc:spChg>
        <pc:spChg chg="mod">
          <ac:chgData name="Filotas Theodosiou" userId="4d314f86-04bd-4c94-b8b5-e595c52c48e0" providerId="ADAL" clId="{B8501CD6-D144-4AEB-B736-EC0AA5225BA7}" dt="2024-09-05T13:52:53.324" v="1" actId="164"/>
          <ac:spMkLst>
            <pc:docMk/>
            <pc:sldMk cId="1173087524" sldId="971"/>
            <ac:spMk id="22" creationId="{9DA1ED58-713F-84E7-BE7A-705CDED67288}"/>
          </ac:spMkLst>
        </pc:spChg>
        <pc:spChg chg="mod">
          <ac:chgData name="Filotas Theodosiou" userId="4d314f86-04bd-4c94-b8b5-e595c52c48e0" providerId="ADAL" clId="{B8501CD6-D144-4AEB-B736-EC0AA5225BA7}" dt="2024-09-05T13:52:53.324" v="1" actId="164"/>
          <ac:spMkLst>
            <pc:docMk/>
            <pc:sldMk cId="1173087524" sldId="971"/>
            <ac:spMk id="23" creationId="{97594E37-96BB-0C12-FAAF-439FDC3C34CF}"/>
          </ac:spMkLst>
        </pc:spChg>
        <pc:spChg chg="mod">
          <ac:chgData name="Filotas Theodosiou" userId="4d314f86-04bd-4c94-b8b5-e595c52c48e0" providerId="ADAL" clId="{B8501CD6-D144-4AEB-B736-EC0AA5225BA7}" dt="2024-09-05T13:52:53.324" v="1" actId="164"/>
          <ac:spMkLst>
            <pc:docMk/>
            <pc:sldMk cId="1173087524" sldId="971"/>
            <ac:spMk id="24" creationId="{D22E1AE5-3EB0-1A65-10BE-38408A0E7CC5}"/>
          </ac:spMkLst>
        </pc:spChg>
        <pc:spChg chg="mod">
          <ac:chgData name="Filotas Theodosiou" userId="4d314f86-04bd-4c94-b8b5-e595c52c48e0" providerId="ADAL" clId="{B8501CD6-D144-4AEB-B736-EC0AA5225BA7}" dt="2024-09-05T13:52:53.324" v="1" actId="164"/>
          <ac:spMkLst>
            <pc:docMk/>
            <pc:sldMk cId="1173087524" sldId="971"/>
            <ac:spMk id="25" creationId="{281FFBAB-34E9-A121-0589-B7BE72486BB8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27" creationId="{08CF88B1-4CEC-EC28-B5E5-AD5D3F304155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31" creationId="{4981A901-BBA3-9539-9099-7D3FE803D018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32" creationId="{CD529EF5-93DD-6B3C-3CD5-0597D520B72F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34" creationId="{9EB50642-6A40-FE48-3A9A-722AA1DF3CB0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36" creationId="{337EB5BE-4CC4-3ADD-0D0D-371CB6CA4EFE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38" creationId="{4B9DDD1C-54AC-1903-2DD2-9E87ABB86DC5}"/>
          </ac:spMkLst>
        </pc:spChg>
        <pc:spChg chg="mod">
          <ac:chgData name="Filotas Theodosiou" userId="4d314f86-04bd-4c94-b8b5-e595c52c48e0" providerId="ADAL" clId="{B8501CD6-D144-4AEB-B736-EC0AA5225BA7}" dt="2024-09-05T13:52:53.324" v="1" actId="164"/>
          <ac:spMkLst>
            <pc:docMk/>
            <pc:sldMk cId="1173087524" sldId="971"/>
            <ac:spMk id="50" creationId="{3CBA8554-7E94-739A-143E-4ECBD3260725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55" creationId="{34843E9E-C03B-C27C-0383-E50627907668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56" creationId="{62C2EBC8-583E-7241-9635-E271A3255EF6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57" creationId="{D1B04DB1-8038-0BF9-0110-C042A5340499}"/>
          </ac:spMkLst>
        </pc:spChg>
        <pc:spChg chg="mod">
          <ac:chgData name="Filotas Theodosiou" userId="4d314f86-04bd-4c94-b8b5-e595c52c48e0" providerId="ADAL" clId="{B8501CD6-D144-4AEB-B736-EC0AA5225BA7}" dt="2024-09-05T13:53:03.404" v="2" actId="164"/>
          <ac:spMkLst>
            <pc:docMk/>
            <pc:sldMk cId="1173087524" sldId="971"/>
            <ac:spMk id="58" creationId="{0A52732B-EF89-418D-E0D6-1121770BB0B9}"/>
          </ac:spMkLst>
        </pc:spChg>
        <pc:grpChg chg="add mod">
          <ac:chgData name="Filotas Theodosiou" userId="4d314f86-04bd-4c94-b8b5-e595c52c48e0" providerId="ADAL" clId="{B8501CD6-D144-4AEB-B736-EC0AA5225BA7}" dt="2024-09-05T13:52:53.324" v="1" actId="164"/>
          <ac:grpSpMkLst>
            <pc:docMk/>
            <pc:sldMk cId="1173087524" sldId="971"/>
            <ac:grpSpMk id="3" creationId="{9F5042D1-F13D-5ACC-9439-E7D66FB3D871}"/>
          </ac:grpSpMkLst>
        </pc:grpChg>
        <pc:grpChg chg="add mod">
          <ac:chgData name="Filotas Theodosiou" userId="4d314f86-04bd-4c94-b8b5-e595c52c48e0" providerId="ADAL" clId="{B8501CD6-D144-4AEB-B736-EC0AA5225BA7}" dt="2024-09-05T13:53:03.404" v="2" actId="164"/>
          <ac:grpSpMkLst>
            <pc:docMk/>
            <pc:sldMk cId="1173087524" sldId="971"/>
            <ac:grpSpMk id="6" creationId="{719F9405-7F21-817F-E2C0-DD235196ED72}"/>
          </ac:grpSpMkLst>
        </pc:grpChg>
        <pc:grpChg chg="mod">
          <ac:chgData name="Filotas Theodosiou" userId="4d314f86-04bd-4c94-b8b5-e595c52c48e0" providerId="ADAL" clId="{B8501CD6-D144-4AEB-B736-EC0AA5225BA7}" dt="2024-09-05T13:53:03.404" v="2" actId="164"/>
          <ac:grpSpMkLst>
            <pc:docMk/>
            <pc:sldMk cId="1173087524" sldId="971"/>
            <ac:grpSpMk id="11" creationId="{172F24BC-470A-C925-56C7-CDE14A00FA1E}"/>
          </ac:grpSpMkLst>
        </pc:grpChg>
        <pc:grpChg chg="mod">
          <ac:chgData name="Filotas Theodosiou" userId="4d314f86-04bd-4c94-b8b5-e595c52c48e0" providerId="ADAL" clId="{B8501CD6-D144-4AEB-B736-EC0AA5225BA7}" dt="2024-09-05T13:53:03.404" v="2" actId="164"/>
          <ac:grpSpMkLst>
            <pc:docMk/>
            <pc:sldMk cId="1173087524" sldId="971"/>
            <ac:grpSpMk id="12" creationId="{F7C75AD8-ACBE-2A3B-A54E-BD97224CFD17}"/>
          </ac:grpSpMkLst>
        </pc:grpChg>
        <pc:grpChg chg="mod">
          <ac:chgData name="Filotas Theodosiou" userId="4d314f86-04bd-4c94-b8b5-e595c52c48e0" providerId="ADAL" clId="{B8501CD6-D144-4AEB-B736-EC0AA5225BA7}" dt="2024-09-05T13:53:03.404" v="2" actId="164"/>
          <ac:grpSpMkLst>
            <pc:docMk/>
            <pc:sldMk cId="1173087524" sldId="971"/>
            <ac:grpSpMk id="14" creationId="{0B4FFD77-B14F-2E56-D714-4B713F787E4A}"/>
          </ac:grpSpMkLst>
        </pc:grpChg>
        <pc:grpChg chg="mod">
          <ac:chgData name="Filotas Theodosiou" userId="4d314f86-04bd-4c94-b8b5-e595c52c48e0" providerId="ADAL" clId="{B8501CD6-D144-4AEB-B736-EC0AA5225BA7}" dt="2024-09-05T13:53:03.404" v="2" actId="164"/>
          <ac:grpSpMkLst>
            <pc:docMk/>
            <pc:sldMk cId="1173087524" sldId="971"/>
            <ac:grpSpMk id="16" creationId="{3322C678-7FE9-3C57-2013-93FC8741A02A}"/>
          </ac:grpSpMkLst>
        </pc:grpChg>
        <pc:grpChg chg="mod">
          <ac:chgData name="Filotas Theodosiou" userId="4d314f86-04bd-4c94-b8b5-e595c52c48e0" providerId="ADAL" clId="{B8501CD6-D144-4AEB-B736-EC0AA5225BA7}" dt="2024-09-05T13:53:03.404" v="2" actId="164"/>
          <ac:grpSpMkLst>
            <pc:docMk/>
            <pc:sldMk cId="1173087524" sldId="971"/>
            <ac:grpSpMk id="52" creationId="{3630BF88-F131-8EA8-C1E4-CABF1AB35229}"/>
          </ac:grpSpMkLst>
        </pc:grpChg>
        <pc:picChg chg="mod">
          <ac:chgData name="Filotas Theodosiou" userId="4d314f86-04bd-4c94-b8b5-e595c52c48e0" providerId="ADAL" clId="{B8501CD6-D144-4AEB-B736-EC0AA5225BA7}" dt="2024-09-05T13:52:53.324" v="1" actId="164"/>
          <ac:picMkLst>
            <pc:docMk/>
            <pc:sldMk cId="1173087524" sldId="971"/>
            <ac:picMk id="5" creationId="{C01AF9FB-D952-B497-4A56-4600066A7084}"/>
          </ac:picMkLst>
        </pc:picChg>
        <pc:picChg chg="mod">
          <ac:chgData name="Filotas Theodosiou" userId="4d314f86-04bd-4c94-b8b5-e595c52c48e0" providerId="ADAL" clId="{B8501CD6-D144-4AEB-B736-EC0AA5225BA7}" dt="2024-09-05T13:52:53.324" v="1" actId="164"/>
          <ac:picMkLst>
            <pc:docMk/>
            <pc:sldMk cId="1173087524" sldId="971"/>
            <ac:picMk id="13" creationId="{368123B6-DF57-A2EB-4261-78201B154A60}"/>
          </ac:picMkLst>
        </pc:picChg>
        <pc:picChg chg="mod">
          <ac:chgData name="Filotas Theodosiou" userId="4d314f86-04bd-4c94-b8b5-e595c52c48e0" providerId="ADAL" clId="{B8501CD6-D144-4AEB-B736-EC0AA5225BA7}" dt="2024-09-05T13:52:53.324" v="1" actId="164"/>
          <ac:picMkLst>
            <pc:docMk/>
            <pc:sldMk cId="1173087524" sldId="971"/>
            <ac:picMk id="15" creationId="{29752A4E-7F89-80CF-7833-9F12A39EA88A}"/>
          </ac:picMkLst>
        </pc:picChg>
        <pc:picChg chg="mod">
          <ac:chgData name="Filotas Theodosiou" userId="4d314f86-04bd-4c94-b8b5-e595c52c48e0" providerId="ADAL" clId="{B8501CD6-D144-4AEB-B736-EC0AA5225BA7}" dt="2024-09-05T13:52:53.324" v="1" actId="164"/>
          <ac:picMkLst>
            <pc:docMk/>
            <pc:sldMk cId="1173087524" sldId="971"/>
            <ac:picMk id="51" creationId="{BA139B6E-8C3E-78EF-1F1F-63024AC0A327}"/>
          </ac:picMkLst>
        </pc:picChg>
        <pc:picChg chg="mod">
          <ac:chgData name="Filotas Theodosiou" userId="4d314f86-04bd-4c94-b8b5-e595c52c48e0" providerId="ADAL" clId="{B8501CD6-D144-4AEB-B736-EC0AA5225BA7}" dt="2024-09-05T13:52:53.324" v="1" actId="164"/>
          <ac:picMkLst>
            <pc:docMk/>
            <pc:sldMk cId="1173087524" sldId="971"/>
            <ac:picMk id="1026" creationId="{1E5A793A-3862-A93F-7FA2-1BCEB30AEDE1}"/>
          </ac:picMkLst>
        </pc:picChg>
      </pc:sldChg>
      <pc:sldChg chg="delSp modSp add del mod">
        <pc:chgData name="Filotas Theodosiou" userId="4d314f86-04bd-4c94-b8b5-e595c52c48e0" providerId="ADAL" clId="{B8501CD6-D144-4AEB-B736-EC0AA5225BA7}" dt="2024-09-06T12:43:53.828" v="195" actId="47"/>
        <pc:sldMkLst>
          <pc:docMk/>
          <pc:sldMk cId="1814936167" sldId="1065"/>
        </pc:sldMkLst>
        <pc:spChg chg="del">
          <ac:chgData name="Filotas Theodosiou" userId="4d314f86-04bd-4c94-b8b5-e595c52c48e0" providerId="ADAL" clId="{B8501CD6-D144-4AEB-B736-EC0AA5225BA7}" dt="2024-09-06T12:43:30.324" v="189" actId="478"/>
          <ac:spMkLst>
            <pc:docMk/>
            <pc:sldMk cId="1814936167" sldId="1065"/>
            <ac:spMk id="24" creationId="{530BBC88-E528-934B-3C2F-EBFCFCA14B73}"/>
          </ac:spMkLst>
        </pc:spChg>
        <pc:spChg chg="del">
          <ac:chgData name="Filotas Theodosiou" userId="4d314f86-04bd-4c94-b8b5-e595c52c48e0" providerId="ADAL" clId="{B8501CD6-D144-4AEB-B736-EC0AA5225BA7}" dt="2024-09-06T12:43:30.324" v="189" actId="478"/>
          <ac:spMkLst>
            <pc:docMk/>
            <pc:sldMk cId="1814936167" sldId="1065"/>
            <ac:spMk id="25" creationId="{74C211C2-1576-60F9-E078-FE2008343B6F}"/>
          </ac:spMkLst>
        </pc:spChg>
        <pc:spChg chg="del">
          <ac:chgData name="Filotas Theodosiou" userId="4d314f86-04bd-4c94-b8b5-e595c52c48e0" providerId="ADAL" clId="{B8501CD6-D144-4AEB-B736-EC0AA5225BA7}" dt="2024-09-06T12:43:26.985" v="188" actId="478"/>
          <ac:spMkLst>
            <pc:docMk/>
            <pc:sldMk cId="1814936167" sldId="1065"/>
            <ac:spMk id="26" creationId="{1D4174A8-D302-9E9C-75D5-1D63D7AC54C3}"/>
          </ac:spMkLst>
        </pc:spChg>
        <pc:spChg chg="del">
          <ac:chgData name="Filotas Theodosiou" userId="4d314f86-04bd-4c94-b8b5-e595c52c48e0" providerId="ADAL" clId="{B8501CD6-D144-4AEB-B736-EC0AA5225BA7}" dt="2024-09-06T12:43:21.080" v="187" actId="478"/>
          <ac:spMkLst>
            <pc:docMk/>
            <pc:sldMk cId="1814936167" sldId="1065"/>
            <ac:spMk id="27" creationId="{2860222F-2185-4871-0523-45BB40100F4A}"/>
          </ac:spMkLst>
        </pc:spChg>
        <pc:spChg chg="del">
          <ac:chgData name="Filotas Theodosiou" userId="4d314f86-04bd-4c94-b8b5-e595c52c48e0" providerId="ADAL" clId="{B8501CD6-D144-4AEB-B736-EC0AA5225BA7}" dt="2024-09-06T12:43:26.985" v="188" actId="478"/>
          <ac:spMkLst>
            <pc:docMk/>
            <pc:sldMk cId="1814936167" sldId="1065"/>
            <ac:spMk id="28" creationId="{ABD23BF9-4A95-2076-9F47-9F0E7B5D9349}"/>
          </ac:spMkLst>
        </pc:spChg>
        <pc:spChg chg="del">
          <ac:chgData name="Filotas Theodosiou" userId="4d314f86-04bd-4c94-b8b5-e595c52c48e0" providerId="ADAL" clId="{B8501CD6-D144-4AEB-B736-EC0AA5225BA7}" dt="2024-09-06T12:43:26.985" v="188" actId="478"/>
          <ac:spMkLst>
            <pc:docMk/>
            <pc:sldMk cId="1814936167" sldId="1065"/>
            <ac:spMk id="29" creationId="{D2F1B92C-223C-2E41-0294-4158AA1844E3}"/>
          </ac:spMkLst>
        </pc:spChg>
        <pc:spChg chg="mod">
          <ac:chgData name="Filotas Theodosiou" userId="4d314f86-04bd-4c94-b8b5-e595c52c48e0" providerId="ADAL" clId="{B8501CD6-D144-4AEB-B736-EC0AA5225BA7}" dt="2024-09-06T12:43:33.478" v="190" actId="1076"/>
          <ac:spMkLst>
            <pc:docMk/>
            <pc:sldMk cId="1814936167" sldId="1065"/>
            <ac:spMk id="30" creationId="{ED4DCD5B-5069-18D6-C7CB-38DE85317AC0}"/>
          </ac:spMkLst>
        </pc:spChg>
        <pc:spChg chg="mod">
          <ac:chgData name="Filotas Theodosiou" userId="4d314f86-04bd-4c94-b8b5-e595c52c48e0" providerId="ADAL" clId="{B8501CD6-D144-4AEB-B736-EC0AA5225BA7}" dt="2024-09-06T12:43:35.760" v="191" actId="1076"/>
          <ac:spMkLst>
            <pc:docMk/>
            <pc:sldMk cId="1814936167" sldId="1065"/>
            <ac:spMk id="31" creationId="{1B4D54BA-FB43-ADC9-C782-635CD05F7210}"/>
          </ac:spMkLst>
        </pc:spChg>
        <pc:spChg chg="mod">
          <ac:chgData name="Filotas Theodosiou" userId="4d314f86-04bd-4c94-b8b5-e595c52c48e0" providerId="ADAL" clId="{B8501CD6-D144-4AEB-B736-EC0AA5225BA7}" dt="2024-09-06T12:42:19.761" v="16" actId="20577"/>
          <ac:spMkLst>
            <pc:docMk/>
            <pc:sldMk cId="1814936167" sldId="1065"/>
            <ac:spMk id="32" creationId="{23136AAD-C68F-A077-439C-07C7E9165518}"/>
          </ac:spMkLst>
        </pc:spChg>
        <pc:spChg chg="mod">
          <ac:chgData name="Filotas Theodosiou" userId="4d314f86-04bd-4c94-b8b5-e595c52c48e0" providerId="ADAL" clId="{B8501CD6-D144-4AEB-B736-EC0AA5225BA7}" dt="2024-09-06T12:43:37.751" v="192" actId="1076"/>
          <ac:spMkLst>
            <pc:docMk/>
            <pc:sldMk cId="1814936167" sldId="1065"/>
            <ac:spMk id="33" creationId="{8D7D0B00-BCB9-2E15-2F91-1280AE215D74}"/>
          </ac:spMkLst>
        </pc:spChg>
        <pc:spChg chg="mod">
          <ac:chgData name="Filotas Theodosiou" userId="4d314f86-04bd-4c94-b8b5-e595c52c48e0" providerId="ADAL" clId="{B8501CD6-D144-4AEB-B736-EC0AA5225BA7}" dt="2024-09-06T12:43:39.838" v="193" actId="1076"/>
          <ac:spMkLst>
            <pc:docMk/>
            <pc:sldMk cId="1814936167" sldId="1065"/>
            <ac:spMk id="34" creationId="{B93B58AD-B159-60A3-FA2D-2FFF3C81E2B9}"/>
          </ac:spMkLst>
        </pc:spChg>
        <pc:spChg chg="mod">
          <ac:chgData name="Filotas Theodosiou" userId="4d314f86-04bd-4c94-b8b5-e595c52c48e0" providerId="ADAL" clId="{B8501CD6-D144-4AEB-B736-EC0AA5225BA7}" dt="2024-09-06T12:43:42.738" v="194" actId="1076"/>
          <ac:spMkLst>
            <pc:docMk/>
            <pc:sldMk cId="1814936167" sldId="1065"/>
            <ac:spMk id="35" creationId="{EF8B4B24-6DB0-ED98-D0D1-CF5FD0A41083}"/>
          </ac:spMkLst>
        </pc:spChg>
      </pc:sldChg>
      <pc:sldChg chg="addSp delSp modSp add del mod modCm">
        <pc:chgData name="Filotas Theodosiou" userId="4d314f86-04bd-4c94-b8b5-e595c52c48e0" providerId="ADAL" clId="{B8501CD6-D144-4AEB-B736-EC0AA5225BA7}" dt="2024-09-20T11:00:15.895" v="214" actId="47"/>
        <pc:sldMkLst>
          <pc:docMk/>
          <pc:sldMk cId="2486091577" sldId="1065"/>
        </pc:sldMkLst>
        <pc:spChg chg="add del">
          <ac:chgData name="Filotas Theodosiou" userId="4d314f86-04bd-4c94-b8b5-e595c52c48e0" providerId="ADAL" clId="{B8501CD6-D144-4AEB-B736-EC0AA5225BA7}" dt="2024-09-20T11:00:11.982" v="212" actId="478"/>
          <ac:spMkLst>
            <pc:docMk/>
            <pc:sldMk cId="2486091577" sldId="1065"/>
            <ac:spMk id="2" creationId="{25E48473-3266-3675-67F8-F8F28CA0B431}"/>
          </ac:spMkLst>
        </pc:spChg>
        <pc:spChg chg="add del">
          <ac:chgData name="Filotas Theodosiou" userId="4d314f86-04bd-4c94-b8b5-e595c52c48e0" providerId="ADAL" clId="{B8501CD6-D144-4AEB-B736-EC0AA5225BA7}" dt="2024-09-20T11:00:11.982" v="212" actId="478"/>
          <ac:spMkLst>
            <pc:docMk/>
            <pc:sldMk cId="2486091577" sldId="1065"/>
            <ac:spMk id="3" creationId="{A65A15C8-BBF1-C576-13B4-D6519A3326B2}"/>
          </ac:spMkLst>
        </pc:spChg>
        <pc:spChg chg="add del">
          <ac:chgData name="Filotas Theodosiou" userId="4d314f86-04bd-4c94-b8b5-e595c52c48e0" providerId="ADAL" clId="{B8501CD6-D144-4AEB-B736-EC0AA5225BA7}" dt="2024-09-20T11:00:11.982" v="212" actId="478"/>
          <ac:spMkLst>
            <pc:docMk/>
            <pc:sldMk cId="2486091577" sldId="1065"/>
            <ac:spMk id="6" creationId="{3D32912B-2CD0-9D57-5D53-5D9EBB66FB17}"/>
          </ac:spMkLst>
        </pc:spChg>
        <pc:picChg chg="add mod">
          <ac:chgData name="Filotas Theodosiou" userId="4d314f86-04bd-4c94-b8b5-e595c52c48e0" providerId="ADAL" clId="{B8501CD6-D144-4AEB-B736-EC0AA5225BA7}" dt="2024-09-20T10:56:26.970" v="203" actId="1076"/>
          <ac:picMkLst>
            <pc:docMk/>
            <pc:sldMk cId="2486091577" sldId="1065"/>
            <ac:picMk id="8" creationId="{BC4BF4C1-A383-E52D-00C8-8E4280650B39}"/>
          </ac:picMkLst>
        </pc:picChg>
        <pc:picChg chg="del">
          <ac:chgData name="Filotas Theodosiou" userId="4d314f86-04bd-4c94-b8b5-e595c52c48e0" providerId="ADAL" clId="{B8501CD6-D144-4AEB-B736-EC0AA5225BA7}" dt="2024-09-20T10:56:19.954" v="201" actId="478"/>
          <ac:picMkLst>
            <pc:docMk/>
            <pc:sldMk cId="2486091577" sldId="1065"/>
            <ac:picMk id="9" creationId="{6E5486CE-9027-401B-4E2C-65267A8E2F4C}"/>
          </ac:picMkLst>
        </pc:picChg>
        <pc:picChg chg="add mod">
          <ac:chgData name="Filotas Theodosiou" userId="4d314f86-04bd-4c94-b8b5-e595c52c48e0" providerId="ADAL" clId="{B8501CD6-D144-4AEB-B736-EC0AA5225BA7}" dt="2024-09-20T11:00:13.605" v="213" actId="1076"/>
          <ac:picMkLst>
            <pc:docMk/>
            <pc:sldMk cId="2486091577" sldId="1065"/>
            <ac:picMk id="10" creationId="{428B612F-E72B-2443-75A7-70A353FBE02D}"/>
          </ac:picMkLst>
        </pc:picChg>
        <pc:picChg chg="del">
          <ac:chgData name="Filotas Theodosiou" userId="4d314f86-04bd-4c94-b8b5-e595c52c48e0" providerId="ADAL" clId="{B8501CD6-D144-4AEB-B736-EC0AA5225BA7}" dt="2024-09-20T10:56:19.954" v="201" actId="478"/>
          <ac:picMkLst>
            <pc:docMk/>
            <pc:sldMk cId="2486091577" sldId="1065"/>
            <ac:picMk id="12" creationId="{E38F9AA3-E616-6819-2FD9-6665B1067682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Filotas Theodosiou" userId="4d314f86-04bd-4c94-b8b5-e595c52c48e0" providerId="ADAL" clId="{B8501CD6-D144-4AEB-B736-EC0AA5225BA7}" dt="2024-09-20T11:00:11.982" v="212" actId="478"/>
              <pc2:cmMkLst xmlns:pc2="http://schemas.microsoft.com/office/powerpoint/2019/9/main/command">
                <pc:docMk/>
                <pc:sldMk cId="2486091577" sldId="1065"/>
                <pc2:cmMk id="{78DB8B0B-7AE7-4116-B92A-D847DA2595CD}"/>
              </pc2:cmMkLst>
            </pc226:cmChg>
          </p:ext>
        </pc:extLst>
      </pc:sldChg>
      <pc:sldChg chg="new add del">
        <pc:chgData name="Filotas Theodosiou" userId="4d314f86-04bd-4c94-b8b5-e595c52c48e0" providerId="ADAL" clId="{B8501CD6-D144-4AEB-B736-EC0AA5225BA7}" dt="2024-09-20T11:00:10.983" v="211" actId="680"/>
        <pc:sldMkLst>
          <pc:docMk/>
          <pc:sldMk cId="382987162" sldId="1066"/>
        </pc:sldMkLst>
      </pc:sldChg>
    </pc:docChg>
  </pc:docChgLst>
</pc:chgInfo>
</file>

<file path=ppt/comments/modernComment_3BE_85E1957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BEC804-8967-4725-B1C3-C62FA2F5BB35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46153592" sldId="958"/>
      <ac:picMk id="5" creationId="{BF98BEB3-0D12-5685-5FBF-BFF08AE27C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comments/modernComment_3EC_32E18D9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8BB739-83C6-49F7-ADE4-ED7399786D6B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46153592" sldId="958"/>
      <ac:picMk id="5" creationId="{BF98BEB3-0D12-5685-5FBF-BFF08AE27C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comments/modernComment_3ED_5ECA99E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F0996C-1288-4B03-A437-DC0045321931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46153592" sldId="958"/>
      <ac:picMk id="5" creationId="{BF98BEB3-0D12-5685-5FBF-BFF08AE27C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comments/modernComment_3F5_B24C77B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42CF885-FE83-474E-9B21-6D3B4D3D9031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46153592" sldId="958"/>
      <ac:picMk id="5" creationId="{BF98BEB3-0D12-5685-5FBF-BFF08AE27C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comments/modernComment_33F_FFE5CE7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CAD178-4BFC-4817-92BB-6318B890E9EC}" authorId="{5D765403-A3F7-CCE0-ACEF-FAF399571298}" created="2024-05-17T11:52:58.10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93250678" sldId="831"/>
      <ac:spMk id="2" creationId="{911AF865-7D1D-8BB6-0D9B-C347E304086C}"/>
      <ac:txMk cp="139" len="24">
        <ac:context len="277" hash="850468959"/>
      </ac:txMk>
    </ac:txMkLst>
    <p188:pos x="5953415" y="767280"/>
    <p188:txBody>
      <a:bodyPr/>
      <a:lstStyle/>
      <a:p>
        <a:r>
          <a:rPr lang="en-AU"/>
          <a:t>What YOU are currently using you mean?</a:t>
        </a:r>
      </a:p>
    </p188:txBody>
  </p188:cm>
  <p188:cm id="{0D1B9E47-2904-4C9A-9ACC-B14EA053F6C0}" authorId="{5D765403-A3F7-CCE0-ACEF-FAF399571298}" created="2024-05-17T11:54:09.26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93250678" sldId="831"/>
      <ac:spMk id="2" creationId="{911AF865-7D1D-8BB6-0D9B-C347E304086C}"/>
      <ac:txMk cp="216" len="10">
        <ac:context len="277" hash="850468959"/>
      </ac:txMk>
    </ac:txMkLst>
    <p188:pos x="2186910" y="2322576"/>
    <p188:txBody>
      <a:bodyPr/>
      <a:lstStyle/>
      <a:p>
        <a:r>
          <a:rPr lang="en-AU"/>
          <a:t>Will you already explain here what you mean with benchmark?</a:t>
        </a:r>
      </a:p>
    </p188:txBody>
  </p188:cm>
</p188:cmLst>
</file>

<file path=ppt/comments/modernComment_35F_3BCF555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B9796B8-A51D-4C82-A578-DFE6ED4A1B81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03443536" sldId="863"/>
      <ac:picMk id="5" creationId="{BF98BEB3-0D12-5685-5FBF-BFF08AE27C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comments/modernComment_310_BAFDD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06DB4F-00EB-435F-8E2E-86EC17E7FEAE}" authorId="{5D765403-A3F7-CCE0-ACEF-FAF399571298}" created="2024-05-17T11:57:26.13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6074875" sldId="784"/>
      <ac:spMk id="6" creationId="{3D32912B-2CD0-9D57-5D53-5D9EBB66FB17}"/>
    </ac:deMkLst>
    <p188:txBody>
      <a:bodyPr/>
      <a:lstStyle/>
      <a:p>
        <a:r>
          <a:rPr lang="en-AU"/>
          <a:t>Maybe add legend for RMSSE, MASE and MSE </a:t>
        </a:r>
      </a:p>
    </p188:txBody>
  </p188:cm>
</p188:cmLst>
</file>

<file path=ppt/comments/modernComment_425_9B6DE75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3E9AF38-FC4C-4E49-8542-8E88536AE8BA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46153592" sldId="958"/>
      <ac:picMk id="5" creationId="{BF98BEB3-0D12-5685-5FBF-BFF08AE27C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comments/modernComment_426_704EA79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85006C-0E42-46B8-BC83-B6E7F86C2ACF}" authorId="{5D765403-A3F7-CCE0-ACEF-FAF399571298}" created="2024-05-17T11:50:52.7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84202900" sldId="1062"/>
      <ac:picMk id="5" creationId="{68CCE073-E42D-60F9-9AB9-EF44B0332E4B}"/>
    </ac:deMkLst>
    <p188:txBody>
      <a:bodyPr/>
      <a:lstStyle/>
      <a:p>
        <a:r>
          <a:rPr lang="en-AU"/>
          <a:t>Figure is a little bit blurry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0810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78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r>
              <a:rPr lang="nl-NL" b="0" baseline="0" dirty="0">
                <a:cs typeface="Calibri"/>
              </a:rPr>
              <a:t>I </a:t>
            </a:r>
            <a:r>
              <a:rPr lang="nl-NL" b="0" baseline="0" dirty="0" err="1">
                <a:cs typeface="Calibri"/>
              </a:rPr>
              <a:t>will</a:t>
            </a:r>
            <a:r>
              <a:rPr lang="nl-NL" b="0" baseline="0" dirty="0">
                <a:cs typeface="Calibri"/>
              </a:rPr>
              <a:t> start </a:t>
            </a:r>
            <a:r>
              <a:rPr lang="nl-NL" b="0" baseline="0" dirty="0" err="1">
                <a:cs typeface="Calibri"/>
              </a:rPr>
              <a:t>by</a:t>
            </a:r>
            <a:r>
              <a:rPr lang="nl-NL" b="0" baseline="0" dirty="0">
                <a:cs typeface="Calibri"/>
              </a:rPr>
              <a:t> </a:t>
            </a:r>
            <a:r>
              <a:rPr lang="nl-NL" b="0" baseline="0" dirty="0" err="1">
                <a:cs typeface="Calibri"/>
              </a:rPr>
              <a:t>introducing</a:t>
            </a:r>
            <a:r>
              <a:rPr lang="nl-NL" b="0" baseline="0" dirty="0">
                <a:cs typeface="Calibri"/>
              </a:rPr>
              <a:t> </a:t>
            </a:r>
            <a:r>
              <a:rPr lang="nl-NL" b="0" baseline="0" dirty="0" err="1">
                <a:cs typeface="Calibri"/>
              </a:rPr>
              <a:t>the</a:t>
            </a:r>
            <a:r>
              <a:rPr lang="nl-NL" b="0" baseline="0" dirty="0">
                <a:cs typeface="Calibri"/>
              </a:rPr>
              <a:t> topic a bit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971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Interestingly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outside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food waste in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households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40% of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total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food waste is a product of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activities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related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supply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chain.</a:t>
            </a:r>
          </a:p>
          <a:p>
            <a:pPr marL="0" indent="0">
              <a:buNone/>
              <a:defRPr/>
            </a:pP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These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can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be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storing,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packing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transportating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or ordering food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ends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up as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spoilage</a:t>
            </a:r>
            <a:endParaRPr lang="nl-NL" sz="1800" b="0" i="0" u="none">
              <a:solidFill>
                <a:srgbClr val="58595B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1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1762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0216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2459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you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have a time series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with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past sales.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you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feed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a model in order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get a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prediction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for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what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demand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will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look like.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792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Better</a:t>
            </a:r>
            <a:r>
              <a:rPr lang="nl-NL" sz="1800" u="sng"/>
              <a:t> </a:t>
            </a:r>
            <a:r>
              <a:rPr lang="nl-NL" sz="1800" u="sng" err="1"/>
              <a:t>assessement</a:t>
            </a:r>
            <a:r>
              <a:rPr lang="nl-NL" sz="1800" u="sng"/>
              <a:t> of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demand</a:t>
            </a:r>
            <a:r>
              <a:rPr lang="nl-NL" sz="1800" u="sng"/>
              <a:t> leads </a:t>
            </a:r>
            <a:r>
              <a:rPr lang="nl-NL" sz="1800" u="sng" err="1"/>
              <a:t>to</a:t>
            </a:r>
            <a:r>
              <a:rPr lang="nl-NL" sz="1800" u="sng"/>
              <a:t> more </a:t>
            </a:r>
            <a:r>
              <a:rPr lang="nl-NL" sz="1800" u="sng" err="1"/>
              <a:t>efficient</a:t>
            </a:r>
            <a:r>
              <a:rPr lang="nl-NL" sz="1800" u="sng"/>
              <a:t> </a:t>
            </a:r>
            <a:r>
              <a:rPr lang="nl-NL" sz="1800" u="sng" err="1"/>
              <a:t>decision</a:t>
            </a:r>
            <a:r>
              <a:rPr lang="nl-NL" sz="1800" u="sng"/>
              <a:t> making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each</a:t>
            </a:r>
            <a:r>
              <a:rPr lang="nl-NL" sz="1800" u="sng"/>
              <a:t> of these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3240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We collect as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much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information as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possible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from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historical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sales,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seasoanl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variations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business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decions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like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price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changes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promotions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holidays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weather</a:t>
            </a:r>
            <a:endParaRPr lang="nl-NL" sz="1800" b="0" i="0" u="none">
              <a:solidFill>
                <a:srgbClr val="58595B"/>
              </a:solidFill>
              <a:effectLst/>
              <a:latin typeface="Source Sans Pro" panose="020B0503030403020204" pitchFamily="34" charset="0"/>
            </a:endParaRPr>
          </a:p>
          <a:p>
            <a:pPr marL="0" indent="0">
              <a:buNone/>
              <a:defRPr/>
            </a:pP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general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anything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can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influence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demand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indent="0">
              <a:buNone/>
              <a:defRPr/>
            </a:pP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build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successfull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AI model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you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need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data.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Not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necessarly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a lot of data.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Good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enough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data.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Once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you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have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this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everything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is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easier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0" indent="0">
              <a:buNone/>
              <a:defRPr/>
            </a:pP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this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is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same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with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demand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forecasting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0" indent="0">
              <a:buNone/>
              <a:defRPr/>
            </a:pPr>
            <a:endParaRPr lang="nl-NL" sz="1800" b="0" i="0" u="none">
              <a:solidFill>
                <a:srgbClr val="58595B"/>
              </a:solidFill>
              <a:effectLst/>
              <a:latin typeface="Source Sans Pro" panose="020B0503030403020204" pitchFamily="34" charset="0"/>
            </a:endParaRPr>
          </a:p>
          <a:p>
            <a:pPr marL="0" indent="0">
              <a:buNone/>
              <a:defRPr/>
            </a:pP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we collect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all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this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information, we feed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it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into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our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model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and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we get accurate forecast per product, per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day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per store!</a:t>
            </a:r>
          </a:p>
          <a:p>
            <a:pPr marL="0" indent="0">
              <a:buNone/>
              <a:defRPr/>
            </a:pP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Using these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forecasts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companies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can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optimize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their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supply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chain </a:t>
            </a:r>
            <a:r>
              <a:rPr lang="nl-NL" sz="1800" b="0" i="0" u="none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practises</a:t>
            </a:r>
            <a:r>
              <a:rPr lang="nl-NL" sz="1800" b="0" i="0" u="none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894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Food waste in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supply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chains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is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where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our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project is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targetted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0" indent="0">
              <a:buNone/>
              <a:defRPr/>
            </a:pP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particular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we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collaborate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with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multiple partners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from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food sector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including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0" indent="0">
              <a:buNone/>
              <a:defRPr/>
            </a:pP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- Just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read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them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here.</a:t>
            </a:r>
          </a:p>
          <a:p>
            <a:pPr marL="0" indent="0">
              <a:buNone/>
              <a:defRPr/>
            </a:pP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You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can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see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some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of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our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partners on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right, IKEA,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Sodexo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Lunchtime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etc.</a:t>
            </a:r>
          </a:p>
          <a:p>
            <a:pPr marL="0" indent="0">
              <a:buNone/>
              <a:defRPr/>
            </a:pP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general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a diverse mix of collaborators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from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different sectors of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food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industry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6313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873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279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5086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463 </a:t>
            </a:r>
            <a:r>
              <a:rPr lang="nl-NL" sz="1800" u="sng" err="1"/>
              <a:t>years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2713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463 </a:t>
            </a:r>
            <a:r>
              <a:rPr lang="nl-NL" sz="1800" u="sng" err="1"/>
              <a:t>years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9639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00492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067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647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855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And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this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is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main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goal of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our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project. We want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bridge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gap. We want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find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ways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communicate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state of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art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knoweldge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smaller companies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do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not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have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expert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knowledge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to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 do </a:t>
            </a:r>
            <a:r>
              <a:rPr lang="nl-NL" sz="1800" b="0" i="0" u="none" dirty="0" err="1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nl-NL" sz="1800" b="0" i="0" u="none" dirty="0">
                <a:solidFill>
                  <a:srgbClr val="58595B"/>
                </a:solidFill>
                <a:effectLst/>
                <a:latin typeface="Source Sans Pro" panose="020B0503030403020204" pitchFamily="34" charset="0"/>
              </a:rPr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448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4967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training 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7072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training 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11929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training 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57053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How does Bob </a:t>
            </a:r>
            <a:r>
              <a:rPr lang="nl-NL" sz="1800" u="sng" dirty="0" err="1"/>
              <a:t>Apply</a:t>
            </a:r>
            <a:r>
              <a:rPr lang="nl-NL" sz="1800" u="sng" dirty="0"/>
              <a:t> his </a:t>
            </a:r>
            <a:r>
              <a:rPr lang="nl-NL" sz="1800" u="sng" dirty="0" err="1"/>
              <a:t>forecasting</a:t>
            </a:r>
            <a:r>
              <a:rPr lang="nl-NL" sz="1800" u="sng" dirty="0"/>
              <a:t> system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add</a:t>
            </a:r>
            <a:r>
              <a:rPr lang="nl-NL" sz="1800" u="sng" dirty="0"/>
              <a:t> </a:t>
            </a:r>
            <a:r>
              <a:rPr lang="nl-NL" sz="1800" u="sng" dirty="0" err="1"/>
              <a:t>value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company? </a:t>
            </a:r>
            <a:r>
              <a:rPr lang="nl-NL" sz="1800" u="sng" dirty="0" err="1"/>
              <a:t>Who</a:t>
            </a:r>
            <a:r>
              <a:rPr lang="nl-NL" sz="1800" u="sng" dirty="0"/>
              <a:t> is he </a:t>
            </a:r>
            <a:r>
              <a:rPr lang="nl-NL" sz="1800" u="sng" dirty="0" err="1"/>
              <a:t>listening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93331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after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business </a:t>
            </a:r>
            <a:r>
              <a:rPr lang="nl-NL" sz="1800" u="sng" dirty="0" err="1"/>
              <a:t>solutions</a:t>
            </a:r>
            <a:r>
              <a:rPr lang="nl-NL" sz="1800" u="sng" dirty="0"/>
              <a:t> have been </a:t>
            </a:r>
            <a:r>
              <a:rPr lang="nl-NL" sz="1800" u="sng" dirty="0" err="1"/>
              <a:t>identified</a:t>
            </a:r>
            <a:r>
              <a:rPr lang="nl-NL" sz="1800" u="sng" dirty="0"/>
              <a:t>, these are </a:t>
            </a:r>
            <a:r>
              <a:rPr lang="nl-NL" sz="1800" u="sng" dirty="0" err="1"/>
              <a:t>the</a:t>
            </a:r>
            <a:r>
              <a:rPr lang="nl-NL" sz="1800" u="sng" dirty="0"/>
              <a:t> next steps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32290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53919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61793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96098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59854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5814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Reference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guy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16475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Reference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guy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5807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9577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33582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7127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35185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0989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33615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pandemic</a:t>
            </a:r>
            <a:r>
              <a:rPr lang="nl-NL" sz="1800" u="sng"/>
              <a:t> hit </a:t>
            </a:r>
            <a:r>
              <a:rPr lang="nl-NL" sz="1800" u="sng" err="1"/>
              <a:t>us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83580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pandemic</a:t>
            </a:r>
            <a:r>
              <a:rPr lang="nl-NL" sz="1800" u="sng"/>
              <a:t> hit </a:t>
            </a:r>
            <a:r>
              <a:rPr lang="nl-NL" sz="1800" u="sng" err="1"/>
              <a:t>us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07321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pandemic</a:t>
            </a:r>
            <a:r>
              <a:rPr lang="nl-NL" sz="1800" u="sng"/>
              <a:t> hit </a:t>
            </a:r>
            <a:r>
              <a:rPr lang="nl-NL" sz="1800" u="sng" err="1"/>
              <a:t>us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25671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24782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When</a:t>
            </a:r>
            <a:r>
              <a:rPr lang="nl-NL" sz="1800" u="sng" dirty="0"/>
              <a:t> we </a:t>
            </a:r>
            <a:r>
              <a:rPr lang="nl-NL" sz="1800" u="sng" dirty="0" err="1"/>
              <a:t>explain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our</a:t>
            </a:r>
            <a:r>
              <a:rPr lang="nl-NL" sz="1800" u="sng" dirty="0"/>
              <a:t> partners </a:t>
            </a:r>
            <a:r>
              <a:rPr lang="nl-NL" sz="1800" u="sng" dirty="0" err="1"/>
              <a:t>what</a:t>
            </a:r>
            <a:r>
              <a:rPr lang="nl-NL" sz="1800" u="sng" dirty="0"/>
              <a:t> is </a:t>
            </a:r>
            <a:r>
              <a:rPr lang="nl-NL" sz="1800" u="sng" dirty="0" err="1"/>
              <a:t>going</a:t>
            </a:r>
            <a:r>
              <a:rPr lang="nl-NL" sz="1800" u="sng" dirty="0"/>
              <a:t> 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17196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7501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12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860903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90468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give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</a:t>
            </a:r>
            <a:r>
              <a:rPr lang="nl-NL" sz="1800" u="sng" err="1"/>
              <a:t>examples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every</a:t>
            </a:r>
            <a:r>
              <a:rPr lang="nl-NL" sz="1800" u="sng"/>
              <a:t> model family!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3187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And</a:t>
            </a:r>
            <a:r>
              <a:rPr lang="nl-NL" sz="1800" u="sng" dirty="0"/>
              <a:t> here is </a:t>
            </a:r>
            <a:r>
              <a:rPr lang="nl-NL" sz="1800" u="sng" dirty="0" err="1"/>
              <a:t>your</a:t>
            </a:r>
            <a:r>
              <a:rPr lang="nl-NL" sz="1800" u="sng" dirty="0"/>
              <a:t> </a:t>
            </a:r>
            <a:r>
              <a:rPr lang="nl-NL" sz="1800" u="sng" dirty="0" err="1"/>
              <a:t>typical</a:t>
            </a:r>
            <a:r>
              <a:rPr lang="nl-NL" sz="1800" u="sng" dirty="0"/>
              <a:t> </a:t>
            </a:r>
            <a:r>
              <a:rPr lang="nl-NL" sz="1800" u="sng" dirty="0" err="1"/>
              <a:t>results</a:t>
            </a:r>
            <a:r>
              <a:rPr lang="nl-NL" sz="1800" u="sng" dirty="0"/>
              <a:t> </a:t>
            </a:r>
            <a:r>
              <a:rPr lang="nl-NL" sz="1800" u="sng" dirty="0" err="1"/>
              <a:t>section</a:t>
            </a:r>
            <a:r>
              <a:rPr lang="nl-NL" sz="1800" u="sng" dirty="0"/>
              <a:t> </a:t>
            </a:r>
            <a:r>
              <a:rPr lang="nl-NL" sz="1800" u="sng" dirty="0" err="1"/>
              <a:t>where</a:t>
            </a:r>
            <a:r>
              <a:rPr lang="nl-NL" sz="1800" u="sng" dirty="0"/>
              <a:t> as </a:t>
            </a:r>
            <a:r>
              <a:rPr lang="nl-NL" sz="1800" u="sng" dirty="0" err="1"/>
              <a:t>with</a:t>
            </a:r>
            <a:r>
              <a:rPr lang="nl-NL" sz="1800" u="sng" dirty="0"/>
              <a:t> </a:t>
            </a:r>
            <a:r>
              <a:rPr lang="nl-NL" sz="1800" u="sng" dirty="0" err="1"/>
              <a:t>every</a:t>
            </a:r>
            <a:r>
              <a:rPr lang="nl-NL" sz="1800" u="sng" dirty="0"/>
              <a:t> </a:t>
            </a:r>
            <a:r>
              <a:rPr lang="nl-NL" sz="1800" u="sng" dirty="0" err="1"/>
              <a:t>other</a:t>
            </a:r>
            <a:r>
              <a:rPr lang="nl-NL" sz="1800" u="sng" dirty="0"/>
              <a:t> </a:t>
            </a:r>
            <a:r>
              <a:rPr lang="nl-NL" sz="1800" u="sng" dirty="0" err="1"/>
              <a:t>presentation</a:t>
            </a:r>
            <a:r>
              <a:rPr lang="nl-NL" sz="1800" u="sng" dirty="0"/>
              <a:t> we show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our</a:t>
            </a:r>
            <a:r>
              <a:rPr lang="nl-NL" sz="1800" u="sng" dirty="0"/>
              <a:t> model is </a:t>
            </a:r>
            <a:r>
              <a:rPr lang="nl-NL" sz="1800" u="sng" dirty="0" err="1"/>
              <a:t>the</a:t>
            </a:r>
            <a:r>
              <a:rPr lang="nl-NL" sz="1800" u="sng" dirty="0"/>
              <a:t> best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44218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again</a:t>
            </a:r>
            <a:r>
              <a:rPr lang="nl-NL" sz="1800" u="sng" dirty="0"/>
              <a:t> on a </a:t>
            </a:r>
            <a:r>
              <a:rPr lang="nl-NL" sz="1800" u="sng" dirty="0" err="1"/>
              <a:t>nother</a:t>
            </a:r>
            <a:r>
              <a:rPr lang="nl-NL" sz="1800" u="sng" dirty="0"/>
              <a:t> case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4403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again</a:t>
            </a:r>
            <a:r>
              <a:rPr lang="nl-NL" sz="1800" u="sng" dirty="0"/>
              <a:t> on a </a:t>
            </a:r>
            <a:r>
              <a:rPr lang="nl-NL" sz="1800" u="sng" dirty="0" err="1"/>
              <a:t>third</a:t>
            </a:r>
            <a:r>
              <a:rPr lang="nl-NL" sz="1800" u="sng" dirty="0"/>
              <a:t> case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89923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Explain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situation</a:t>
            </a:r>
            <a:r>
              <a:rPr lang="nl-NL" sz="1800" u="sng" dirty="0"/>
              <a:t> </a:t>
            </a:r>
            <a:r>
              <a:rPr lang="nl-NL" sz="1800" u="sng" dirty="0" err="1"/>
              <a:t>with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pirates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a bit. Say we </a:t>
            </a:r>
            <a:r>
              <a:rPr lang="nl-NL" sz="1800" u="sng" dirty="0" err="1"/>
              <a:t>might</a:t>
            </a:r>
            <a:r>
              <a:rPr lang="nl-NL" sz="1800" u="sng" dirty="0"/>
              <a:t> </a:t>
            </a:r>
            <a:r>
              <a:rPr lang="nl-NL" sz="1800" u="sng" dirty="0" err="1"/>
              <a:t>see</a:t>
            </a:r>
            <a:r>
              <a:rPr lang="nl-NL" sz="1800" u="sng" dirty="0"/>
              <a:t> a </a:t>
            </a:r>
            <a:r>
              <a:rPr lang="nl-NL" sz="1800" u="sng" dirty="0" err="1"/>
              <a:t>shadow</a:t>
            </a:r>
            <a:r>
              <a:rPr lang="nl-NL" sz="1800" u="sng" dirty="0"/>
              <a:t> in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sea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predict</a:t>
            </a:r>
            <a:r>
              <a:rPr lang="nl-NL" sz="1800" u="sng" dirty="0"/>
              <a:t> </a:t>
            </a:r>
            <a:r>
              <a:rPr lang="nl-NL" sz="1800" u="sng" dirty="0" err="1"/>
              <a:t>correctly</a:t>
            </a:r>
            <a:r>
              <a:rPr lang="nl-NL" sz="1800" u="sng" dirty="0"/>
              <a:t> </a:t>
            </a:r>
            <a:r>
              <a:rPr lang="nl-NL" sz="1800" u="sng" dirty="0" err="1"/>
              <a:t>its</a:t>
            </a:r>
            <a:r>
              <a:rPr lang="nl-NL" sz="1800" u="sng" dirty="0"/>
              <a:t> </a:t>
            </a:r>
            <a:r>
              <a:rPr lang="nl-NL" sz="1800" u="sng" dirty="0" err="1"/>
              <a:t>an</a:t>
            </a:r>
            <a:r>
              <a:rPr lang="nl-NL" sz="1800" u="sng" dirty="0"/>
              <a:t> England </a:t>
            </a:r>
            <a:r>
              <a:rPr lang="nl-NL" sz="1800" u="sng" dirty="0" err="1"/>
              <a:t>ship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918556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525952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72292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04856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51771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25420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43467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73117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07838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1174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2487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98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20-9-2024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20-9-2024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bg>
      <p:bgPr>
        <a:solidFill>
          <a:srgbClr val="009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bg>
      <p:bgPr>
        <a:solidFill>
          <a:srgbClr val="009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8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slideLayout" Target="../slideLayouts/slideLayout84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20-9-2024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20/09/2024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tmm4Lyoj34?feature=oembed" TargetMode="External"/><Relationship Id="rId4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65.jpeg"/><Relationship Id="rId4" Type="http://schemas.openxmlformats.org/officeDocument/2006/relationships/image" Target="../media/image6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1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49.svg"/><Relationship Id="rId3" Type="http://schemas.openxmlformats.org/officeDocument/2006/relationships/image" Target="../media/image31.png"/><Relationship Id="rId7" Type="http://schemas.openxmlformats.org/officeDocument/2006/relationships/image" Target="../media/image92.sv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png"/><Relationship Id="rId11" Type="http://schemas.openxmlformats.org/officeDocument/2006/relationships/image" Target="../media/image47.svg"/><Relationship Id="rId5" Type="http://schemas.openxmlformats.org/officeDocument/2006/relationships/image" Target="../media/image90.png"/><Relationship Id="rId10" Type="http://schemas.openxmlformats.org/officeDocument/2006/relationships/image" Target="../media/image46.png"/><Relationship Id="rId4" Type="http://schemas.openxmlformats.org/officeDocument/2006/relationships/image" Target="../media/image89.png"/><Relationship Id="rId9" Type="http://schemas.openxmlformats.org/officeDocument/2006/relationships/image" Target="../media/image9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5F_3BCF555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102.pn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3F_FFE5CE76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18/10/relationships/comments" Target="../comments/modernComment_310_BAFDD7B.xml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BE_85E19578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1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F5_B24C77B4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EC_32E18D9B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3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ED_5ECA99EB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25_9B6DE755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4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26_704EA794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jpeg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312421" y="756027"/>
            <a:ext cx="8541616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itchFamily="2" charset="77"/>
                <a:cs typeface="Poppins" pitchFamily="2" charset="77"/>
              </a:rPr>
              <a:t>Smart Meal Planning:</a:t>
            </a:r>
          </a:p>
          <a:p>
            <a:r>
              <a:rPr lang="en-US" sz="4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How AI is Applied to Reduce Food Waste.</a:t>
            </a:r>
            <a:endParaRPr lang="nl-BE" sz="4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61A6B80-3FF1-F24C-93B8-7841EC7D2350}"/>
              </a:ext>
            </a:extLst>
          </p:cNvPr>
          <p:cNvSpPr txBox="1"/>
          <p:nvPr/>
        </p:nvSpPr>
        <p:spPr>
          <a:xfrm>
            <a:off x="597355" y="3293267"/>
            <a:ext cx="230460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latin typeface="Poppins" pitchFamily="2" charset="77"/>
                <a:cs typeface="Poppins" pitchFamily="2" charset="77"/>
              </a:rPr>
              <a:t>24-05-2024</a:t>
            </a:r>
          </a:p>
          <a:p>
            <a:r>
              <a:rPr lang="nl-BE" sz="1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Kortrijk</a:t>
            </a:r>
          </a:p>
          <a:p>
            <a:br>
              <a:rPr lang="nl-BE" sz="15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</a:br>
            <a:endParaRPr lang="nl-BE" sz="15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916127A-CEEC-2D4F-8ACC-788E93227D9E}"/>
              </a:ext>
            </a:extLst>
          </p:cNvPr>
          <p:cNvSpPr txBox="1"/>
          <p:nvPr/>
        </p:nvSpPr>
        <p:spPr>
          <a:xfrm>
            <a:off x="2758167" y="3293267"/>
            <a:ext cx="434142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latin typeface="Poppins" pitchFamily="2" charset="77"/>
                <a:cs typeface="Poppins" pitchFamily="2" charset="77"/>
              </a:rPr>
              <a:t>Filotas Theodosiou</a:t>
            </a:r>
          </a:p>
          <a:p>
            <a:r>
              <a:rPr lang="nl-BE" sz="1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Data </a:t>
            </a:r>
            <a:r>
              <a:rPr lang="nl-BE" sz="15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Scientist</a:t>
            </a:r>
            <a:r>
              <a:rPr lang="nl-BE" sz="1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– AI Researcher</a:t>
            </a:r>
          </a:p>
          <a:p>
            <a:br>
              <a:rPr lang="nl-BE" sz="15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</a:br>
            <a:endParaRPr lang="nl-BE" sz="15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F352A37-9D02-6644-B684-365C4E69D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pic>
        <p:nvPicPr>
          <p:cNvPr id="2050" name="Picture 2" descr="Katholieke Universiteit Leuven - Wikipedia">
            <a:extLst>
              <a:ext uri="{FF2B5EF4-FFF2-40B4-BE49-F238E27FC236}">
                <a16:creationId xmlns:a16="http://schemas.microsoft.com/office/drawing/2014/main" id="{5A65FD5C-8964-9817-A704-C8CB2A066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44" y="4455781"/>
            <a:ext cx="1495344" cy="53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go's | VLAIO">
            <a:extLst>
              <a:ext uri="{FF2B5EF4-FFF2-40B4-BE49-F238E27FC236}">
                <a16:creationId xmlns:a16="http://schemas.microsoft.com/office/drawing/2014/main" id="{6473B0D0-3131-4440-524D-3FC1F0131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83" y="4455780"/>
            <a:ext cx="1384378" cy="53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2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977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93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944" b="26693"/>
          <a:stretch/>
        </p:blipFill>
        <p:spPr>
          <a:xfrm>
            <a:off x="8349557" y="4770754"/>
            <a:ext cx="735011" cy="318721"/>
          </a:xfrm>
          <a:prstGeom prst="rect">
            <a:avLst/>
          </a:prstGeom>
        </p:spPr>
      </p:pic>
      <p:pic>
        <p:nvPicPr>
          <p:cNvPr id="1026" name="Picture 2" descr="Chart: The Scale of Food Waste in Europe | Statista">
            <a:extLst>
              <a:ext uri="{FF2B5EF4-FFF2-40B4-BE49-F238E27FC236}">
                <a16:creationId xmlns:a16="http://schemas.microsoft.com/office/drawing/2014/main" id="{CC12E7C4-E2F9-D0FD-E99D-C6350BC46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2" b="10332"/>
          <a:stretch/>
        </p:blipFill>
        <p:spPr bwMode="auto">
          <a:xfrm>
            <a:off x="5298275" y="1486240"/>
            <a:ext cx="3243053" cy="27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AF44F6-AA19-1ABD-5BA3-DC461B58E8AF}"/>
              </a:ext>
            </a:extLst>
          </p:cNvPr>
          <p:cNvSpPr txBox="1"/>
          <p:nvPr/>
        </p:nvSpPr>
        <p:spPr>
          <a:xfrm>
            <a:off x="174058" y="1344705"/>
            <a:ext cx="4946073" cy="19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Flanders has wasted almost 900.000 tones of food in 2020</a:t>
            </a:r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That’s enough to feed 800.000 people/year</a:t>
            </a:r>
          </a:p>
          <a:p>
            <a:pPr marL="233363" indent="-2333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Food waste accounts for 8% of Belgium green house emissions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7AB241-F54B-14E4-91F7-CCBF3DAA3A9F}"/>
              </a:ext>
            </a:extLst>
          </p:cNvPr>
          <p:cNvSpPr txBox="1"/>
          <p:nvPr/>
        </p:nvSpPr>
        <p:spPr>
          <a:xfrm>
            <a:off x="920508" y="4378870"/>
            <a:ext cx="667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About 40% of the total food waste is related to supply chain activities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9F1F8A-9357-2038-7761-8FCC8252B156}"/>
              </a:ext>
            </a:extLst>
          </p:cNvPr>
          <p:cNvSpPr txBox="1"/>
          <p:nvPr/>
        </p:nvSpPr>
        <p:spPr>
          <a:xfrm>
            <a:off x="0" y="4904784"/>
            <a:ext cx="74515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err="1"/>
              <a:t>Bloemhof-Ruwaard</a:t>
            </a:r>
            <a:r>
              <a:rPr lang="en-US" sz="800"/>
              <a:t>, Jacqueline &amp; </a:t>
            </a:r>
            <a:r>
              <a:rPr lang="en-US" sz="800" err="1"/>
              <a:t>Soysal</a:t>
            </a:r>
            <a:r>
              <a:rPr lang="en-US" sz="800"/>
              <a:t>, M.. (2017). Sustainable Food Supply Chain Design. 10.1007/978-3-319-29791-0_18. </a:t>
            </a:r>
            <a:endParaRPr lang="nl-BE" sz="800"/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F58DC57B-9809-3E7B-4342-A723E2E6A994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The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Situation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049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556DD91-4D44-37AD-7749-3CFFF3D4089C}"/>
              </a:ext>
            </a:extLst>
          </p:cNvPr>
          <p:cNvSpPr txBox="1"/>
          <p:nvPr/>
        </p:nvSpPr>
        <p:spPr>
          <a:xfrm>
            <a:off x="3426915" y="1340186"/>
            <a:ext cx="2160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Food Supply Chain</a:t>
            </a:r>
            <a:endParaRPr lang="nl-BE" sz="2000" b="1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9F9405-7F21-817F-E2C0-DD235196ED72}"/>
              </a:ext>
            </a:extLst>
          </p:cNvPr>
          <p:cNvGrpSpPr/>
          <p:nvPr/>
        </p:nvGrpSpPr>
        <p:grpSpPr>
          <a:xfrm>
            <a:off x="82246" y="1796478"/>
            <a:ext cx="9198634" cy="1607418"/>
            <a:chOff x="82246" y="1796478"/>
            <a:chExt cx="9198634" cy="1607418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D529EF5-93DD-6B3C-3CD5-0597D520B72F}"/>
                </a:ext>
              </a:extLst>
            </p:cNvPr>
            <p:cNvSpPr/>
            <p:nvPr/>
          </p:nvSpPr>
          <p:spPr>
            <a:xfrm>
              <a:off x="82246" y="1796478"/>
              <a:ext cx="8979508" cy="160741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72F24BC-470A-C925-56C7-CDE14A00FA1E}"/>
                </a:ext>
              </a:extLst>
            </p:cNvPr>
            <p:cNvGrpSpPr/>
            <p:nvPr/>
          </p:nvGrpSpPr>
          <p:grpSpPr>
            <a:xfrm>
              <a:off x="163917" y="1924853"/>
              <a:ext cx="1191610" cy="1445459"/>
              <a:chOff x="1123123" y="1690689"/>
              <a:chExt cx="797700" cy="109328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01AF9FB-D952-B497-4A56-4600066A70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6414"/>
              <a:stretch/>
            </p:blipFill>
            <p:spPr>
              <a:xfrm>
                <a:off x="1123123" y="1690689"/>
                <a:ext cx="797700" cy="909966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A1ED58-713F-84E7-BE7A-705CDED67288}"/>
                  </a:ext>
                </a:extLst>
              </p:cNvPr>
              <p:cNvSpPr txBox="1"/>
              <p:nvPr/>
            </p:nvSpPr>
            <p:spPr>
              <a:xfrm>
                <a:off x="1268285" y="2551181"/>
                <a:ext cx="587297" cy="23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Farm</a:t>
                </a:r>
                <a:endParaRPr lang="nl-BE" sz="140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7C75AD8-ACBE-2A3B-A54E-BD97224CFD17}"/>
                </a:ext>
              </a:extLst>
            </p:cNvPr>
            <p:cNvGrpSpPr/>
            <p:nvPr/>
          </p:nvGrpSpPr>
          <p:grpSpPr>
            <a:xfrm>
              <a:off x="1783471" y="1905592"/>
              <a:ext cx="1943407" cy="1453650"/>
              <a:chOff x="2385617" y="1691464"/>
              <a:chExt cx="1300976" cy="1099476"/>
            </a:xfrm>
          </p:grpSpPr>
          <p:pic>
            <p:nvPicPr>
              <p:cNvPr id="1026" name="Picture 2" descr="Supply Chain Diagram Hand Drawn Vector Stock Vector (Royalty Free)  1696749160 | Shutterstock">
                <a:extLst>
                  <a:ext uri="{FF2B5EF4-FFF2-40B4-BE49-F238E27FC236}">
                    <a16:creationId xmlns:a16="http://schemas.microsoft.com/office/drawing/2014/main" id="{1E5A793A-3862-A93F-7FA2-1BCEB30AED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246" t="28709" r="50000" b="32478"/>
              <a:stretch/>
            </p:blipFill>
            <p:spPr bwMode="auto">
              <a:xfrm>
                <a:off x="2385617" y="1691464"/>
                <a:ext cx="1300976" cy="1035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7594E37-96BB-0C12-FAAF-439FDC3C34CF}"/>
                  </a:ext>
                </a:extLst>
              </p:cNvPr>
              <p:cNvSpPr txBox="1"/>
              <p:nvPr/>
            </p:nvSpPr>
            <p:spPr>
              <a:xfrm>
                <a:off x="2490864" y="2558151"/>
                <a:ext cx="1072802" cy="23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Manufacturer</a:t>
                </a:r>
                <a:endParaRPr lang="nl-BE" sz="1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4FFD77-B14F-2E56-D714-4B713F787E4A}"/>
                </a:ext>
              </a:extLst>
            </p:cNvPr>
            <p:cNvGrpSpPr/>
            <p:nvPr/>
          </p:nvGrpSpPr>
          <p:grpSpPr>
            <a:xfrm>
              <a:off x="3705315" y="1863369"/>
              <a:ext cx="1943407" cy="1540527"/>
              <a:chOff x="3830726" y="1623754"/>
              <a:chExt cx="1300976" cy="1165186"/>
            </a:xfrm>
          </p:grpSpPr>
          <p:pic>
            <p:nvPicPr>
              <p:cNvPr id="13" name="Picture 2" descr="Supply Chain Diagram Hand Drawn Vector Stock Vector (Royalty Free)  1696749160 | Shutterstock">
                <a:extLst>
                  <a:ext uri="{FF2B5EF4-FFF2-40B4-BE49-F238E27FC236}">
                    <a16:creationId xmlns:a16="http://schemas.microsoft.com/office/drawing/2014/main" id="{368123B6-DF57-A2EB-4261-78201B154A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44" t="28514" r="33802" b="32478"/>
              <a:stretch/>
            </p:blipFill>
            <p:spPr bwMode="auto">
              <a:xfrm>
                <a:off x="3830726" y="1623754"/>
                <a:ext cx="1300976" cy="10403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2E1AE5-3EB0-1A65-10BE-38408A0E7CC5}"/>
                  </a:ext>
                </a:extLst>
              </p:cNvPr>
              <p:cNvSpPr txBox="1"/>
              <p:nvPr/>
            </p:nvSpPr>
            <p:spPr>
              <a:xfrm>
                <a:off x="4006727" y="2556151"/>
                <a:ext cx="1072802" cy="23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Distributor</a:t>
                </a:r>
                <a:endParaRPr lang="nl-BE" sz="1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322C678-7FE9-3C57-2013-93FC8741A02A}"/>
                </a:ext>
              </a:extLst>
            </p:cNvPr>
            <p:cNvGrpSpPr/>
            <p:nvPr/>
          </p:nvGrpSpPr>
          <p:grpSpPr>
            <a:xfrm>
              <a:off x="5793830" y="1953285"/>
              <a:ext cx="1898608" cy="1388978"/>
              <a:chOff x="5317930" y="1733172"/>
              <a:chExt cx="1270986" cy="1050561"/>
            </a:xfrm>
          </p:grpSpPr>
          <p:pic>
            <p:nvPicPr>
              <p:cNvPr id="15" name="Picture 2" descr="Supply Chain Diagram Hand Drawn Vector Stock Vector (Royalty Free)  1696749160 | Shutterstock">
                <a:extLst>
                  <a:ext uri="{FF2B5EF4-FFF2-40B4-BE49-F238E27FC236}">
                    <a16:creationId xmlns:a16="http://schemas.microsoft.com/office/drawing/2014/main" id="{29752A4E-7F89-80CF-7833-9F12A39EA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284" t="33222" r="18605" b="36371"/>
              <a:stretch/>
            </p:blipFill>
            <p:spPr bwMode="auto">
              <a:xfrm>
                <a:off x="5317930" y="1733172"/>
                <a:ext cx="1165350" cy="8109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81FFBAB-34E9-A121-0589-B7BE72486BB8}"/>
                  </a:ext>
                </a:extLst>
              </p:cNvPr>
              <p:cNvSpPr txBox="1"/>
              <p:nvPr/>
            </p:nvSpPr>
            <p:spPr>
              <a:xfrm>
                <a:off x="5516114" y="2550944"/>
                <a:ext cx="1072802" cy="23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Retailer</a:t>
                </a:r>
                <a:endParaRPr lang="nl-BE" sz="1400"/>
              </a:p>
            </p:txBody>
          </p:sp>
        </p:grp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08CF88B1-4CEC-EC28-B5E5-AD5D3F304155}"/>
                </a:ext>
              </a:extLst>
            </p:cNvPr>
            <p:cNvSpPr/>
            <p:nvPr/>
          </p:nvSpPr>
          <p:spPr>
            <a:xfrm>
              <a:off x="1429431" y="2170002"/>
              <a:ext cx="539746" cy="480538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7123D44-1C32-95D0-7C41-CF31D56CDAF1}"/>
                </a:ext>
              </a:extLst>
            </p:cNvPr>
            <p:cNvSpPr/>
            <p:nvPr/>
          </p:nvSpPr>
          <p:spPr>
            <a:xfrm rot="10800000">
              <a:off x="1401060" y="2546238"/>
              <a:ext cx="539744" cy="48053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F5AF0951-2E47-5784-39F2-B99952F02B33}"/>
                </a:ext>
              </a:extLst>
            </p:cNvPr>
            <p:cNvSpPr/>
            <p:nvPr/>
          </p:nvSpPr>
          <p:spPr>
            <a:xfrm>
              <a:off x="3426915" y="2159378"/>
              <a:ext cx="539746" cy="480538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A026B101-3FE8-232A-6291-840868ADAEBD}"/>
                </a:ext>
              </a:extLst>
            </p:cNvPr>
            <p:cNvSpPr/>
            <p:nvPr/>
          </p:nvSpPr>
          <p:spPr>
            <a:xfrm rot="10800000">
              <a:off x="3398544" y="2535614"/>
              <a:ext cx="539744" cy="48053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4981A901-BBA3-9539-9099-7D3FE803D018}"/>
                </a:ext>
              </a:extLst>
            </p:cNvPr>
            <p:cNvSpPr/>
            <p:nvPr/>
          </p:nvSpPr>
          <p:spPr>
            <a:xfrm>
              <a:off x="5260546" y="2137051"/>
              <a:ext cx="539746" cy="480538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9EB50642-6A40-FE48-3A9A-722AA1DF3CB0}"/>
                </a:ext>
              </a:extLst>
            </p:cNvPr>
            <p:cNvSpPr/>
            <p:nvPr/>
          </p:nvSpPr>
          <p:spPr>
            <a:xfrm rot="10800000">
              <a:off x="5232175" y="2513287"/>
              <a:ext cx="539744" cy="48053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337EB5BE-4CC4-3ADD-0D0D-371CB6CA4EFE}"/>
                </a:ext>
              </a:extLst>
            </p:cNvPr>
            <p:cNvSpPr/>
            <p:nvPr/>
          </p:nvSpPr>
          <p:spPr>
            <a:xfrm>
              <a:off x="7388734" y="2092306"/>
              <a:ext cx="539746" cy="480538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38" name="Arrow: Right 37">
              <a:extLst>
                <a:ext uri="{FF2B5EF4-FFF2-40B4-BE49-F238E27FC236}">
                  <a16:creationId xmlns:a16="http://schemas.microsoft.com/office/drawing/2014/main" id="{4B9DDD1C-54AC-1903-2DD2-9E87ABB86DC5}"/>
                </a:ext>
              </a:extLst>
            </p:cNvPr>
            <p:cNvSpPr/>
            <p:nvPr/>
          </p:nvSpPr>
          <p:spPr>
            <a:xfrm rot="10800000">
              <a:off x="7360363" y="2468542"/>
              <a:ext cx="539744" cy="48053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630BF88-F131-8EA8-C1E4-CABF1AB35229}"/>
                </a:ext>
              </a:extLst>
            </p:cNvPr>
            <p:cNvGrpSpPr/>
            <p:nvPr/>
          </p:nvGrpSpPr>
          <p:grpSpPr>
            <a:xfrm>
              <a:off x="7997413" y="1940431"/>
              <a:ext cx="1283467" cy="1443632"/>
              <a:chOff x="7542470" y="1618661"/>
              <a:chExt cx="859192" cy="1091899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CBA8554-7E94-739A-143E-4ECBD3260725}"/>
                  </a:ext>
                </a:extLst>
              </p:cNvPr>
              <p:cNvSpPr txBox="1"/>
              <p:nvPr/>
            </p:nvSpPr>
            <p:spPr>
              <a:xfrm>
                <a:off x="7542470" y="2477771"/>
                <a:ext cx="859192" cy="232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Consumer</a:t>
                </a:r>
                <a:endParaRPr lang="nl-BE" sz="1400"/>
              </a:p>
            </p:txBody>
          </p: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BA139B6E-8C3E-78EF-1F1F-63024AC0A3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3512" t="12279" r="17966"/>
              <a:stretch/>
            </p:blipFill>
            <p:spPr>
              <a:xfrm>
                <a:off x="7647193" y="1618661"/>
                <a:ext cx="497345" cy="730188"/>
              </a:xfrm>
              <a:prstGeom prst="rect">
                <a:avLst/>
              </a:prstGeom>
            </p:spPr>
          </p:pic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4843E9E-C03B-C27C-0383-E50627907668}"/>
                </a:ext>
              </a:extLst>
            </p:cNvPr>
            <p:cNvSpPr txBox="1"/>
            <p:nvPr/>
          </p:nvSpPr>
          <p:spPr>
            <a:xfrm>
              <a:off x="7422260" y="2175226"/>
              <a:ext cx="450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 t1</a:t>
              </a:r>
              <a:endParaRPr lang="nl-BE" sz="1400" b="1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C2EBC8-583E-7241-9635-E271A3255EF6}"/>
                </a:ext>
              </a:extLst>
            </p:cNvPr>
            <p:cNvSpPr txBox="1"/>
            <p:nvPr/>
          </p:nvSpPr>
          <p:spPr>
            <a:xfrm>
              <a:off x="5294619" y="2223431"/>
              <a:ext cx="450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 t2</a:t>
              </a:r>
              <a:endParaRPr lang="nl-BE" sz="1400" b="1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B04DB1-8038-0BF9-0110-C042A5340499}"/>
                </a:ext>
              </a:extLst>
            </p:cNvPr>
            <p:cNvSpPr txBox="1"/>
            <p:nvPr/>
          </p:nvSpPr>
          <p:spPr>
            <a:xfrm>
              <a:off x="3451879" y="2231149"/>
              <a:ext cx="450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 t3</a:t>
              </a:r>
              <a:endParaRPr lang="nl-BE" sz="1400" b="1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A52732B-EF89-418D-E0D6-1121770BB0B9}"/>
                </a:ext>
              </a:extLst>
            </p:cNvPr>
            <p:cNvSpPr txBox="1"/>
            <p:nvPr/>
          </p:nvSpPr>
          <p:spPr>
            <a:xfrm>
              <a:off x="1463046" y="2231150"/>
              <a:ext cx="450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 t4</a:t>
              </a:r>
              <a:endParaRPr lang="nl-BE" sz="1400" b="1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206BEA3-ADAB-375F-F8B9-15F2DFE42059}"/>
              </a:ext>
            </a:extLst>
          </p:cNvPr>
          <p:cNvSpPr txBox="1"/>
          <p:nvPr/>
        </p:nvSpPr>
        <p:spPr>
          <a:xfrm>
            <a:off x="198126" y="3650943"/>
            <a:ext cx="6549183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Total time from the Farm to The Consumer: </a:t>
            </a:r>
            <a:r>
              <a:rPr lang="en-US" dirty="0">
                <a:solidFill>
                  <a:srgbClr val="92D050"/>
                </a:solidFill>
              </a:rPr>
              <a:t>T = t1 + t2 + t3 + t4</a:t>
            </a:r>
            <a:endParaRPr lang="en-US" dirty="0">
              <a:solidFill>
                <a:srgbClr val="FF0000"/>
              </a:solidFill>
            </a:endParaRPr>
          </a:p>
          <a:p>
            <a:pPr marL="230188" indent="-2301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Is the Consumer willing to wait T for his meal? </a:t>
            </a:r>
            <a:r>
              <a:rPr lang="en-US" dirty="0">
                <a:solidFill>
                  <a:srgbClr val="FF0000"/>
                </a:solidFill>
              </a:rPr>
              <a:t>No!</a:t>
            </a:r>
          </a:p>
          <a:p>
            <a:pPr marL="230188" indent="-2301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So we need </a:t>
            </a:r>
            <a:r>
              <a:rPr lang="en-US" dirty="0">
                <a:solidFill>
                  <a:srgbClr val="FF0000"/>
                </a:solidFill>
              </a:rPr>
              <a:t>Inventory!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F4ADFEA8-AFCE-D5DE-6D5B-0F8F49E54393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How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Did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we End up Here?</a:t>
            </a:r>
          </a:p>
        </p:txBody>
      </p:sp>
    </p:spTree>
    <p:extLst>
      <p:ext uri="{BB962C8B-B14F-4D97-AF65-F5344CB8AC3E}">
        <p14:creationId xmlns:p14="http://schemas.microsoft.com/office/powerpoint/2010/main" val="1173087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98ED5BD5-C755-AE6B-EF39-736471DBAA29}"/>
              </a:ext>
            </a:extLst>
          </p:cNvPr>
          <p:cNvSpPr/>
          <p:nvPr/>
        </p:nvSpPr>
        <p:spPr>
          <a:xfrm>
            <a:off x="5018315" y="2339341"/>
            <a:ext cx="2445835" cy="23992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73FFB5B7-1646-06B0-1E0F-F8163E521B17}"/>
              </a:ext>
            </a:extLst>
          </p:cNvPr>
          <p:cNvSpPr/>
          <p:nvPr/>
        </p:nvSpPr>
        <p:spPr>
          <a:xfrm>
            <a:off x="1041938" y="2339341"/>
            <a:ext cx="2445835" cy="23992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B8193619-0613-3FC4-290D-490BFFE1FA69}"/>
              </a:ext>
            </a:extLst>
          </p:cNvPr>
          <p:cNvGrpSpPr/>
          <p:nvPr/>
        </p:nvGrpSpPr>
        <p:grpSpPr>
          <a:xfrm>
            <a:off x="5340670" y="2613005"/>
            <a:ext cx="1820732" cy="910366"/>
            <a:chOff x="4595686" y="294384"/>
            <a:chExt cx="1820732" cy="91036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50BE923-175B-4936-D3B2-DA0873F17AE6}"/>
                </a:ext>
              </a:extLst>
            </p:cNvPr>
            <p:cNvGrpSpPr/>
            <p:nvPr/>
          </p:nvGrpSpPr>
          <p:grpSpPr>
            <a:xfrm>
              <a:off x="4595686" y="294384"/>
              <a:ext cx="1820732" cy="910366"/>
              <a:chOff x="6214822" y="3677128"/>
              <a:chExt cx="1820732" cy="910366"/>
            </a:xfrm>
          </p:grpSpPr>
          <p:pic>
            <p:nvPicPr>
              <p:cNvPr id="12" name="Picture 2" descr="Supply Demand Icon Symbol Vector Images (over 870)">
                <a:extLst>
                  <a:ext uri="{FF2B5EF4-FFF2-40B4-BE49-F238E27FC236}">
                    <a16:creationId xmlns:a16="http://schemas.microsoft.com/office/drawing/2014/main" id="{CC7B6B97-CA8E-E604-CC93-50B0F831CA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14822" y="3677128"/>
                <a:ext cx="1820732" cy="9103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37E922C-E972-8650-6B65-C79D7DC78036}"/>
                  </a:ext>
                </a:extLst>
              </p:cNvPr>
              <p:cNvSpPr/>
              <p:nvPr/>
            </p:nvSpPr>
            <p:spPr>
              <a:xfrm>
                <a:off x="6261960" y="3782662"/>
                <a:ext cx="645746" cy="45780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922C8FE-BB91-8D2F-C79A-D059627DD541}"/>
                  </a:ext>
                </a:extLst>
              </p:cNvPr>
              <p:cNvSpPr/>
              <p:nvPr/>
            </p:nvSpPr>
            <p:spPr>
              <a:xfrm>
                <a:off x="7287261" y="3712734"/>
                <a:ext cx="645746" cy="45780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AA429DE-A781-5DE1-A279-B3A477BCDF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5786"/>
            <a:stretch/>
          </p:blipFill>
          <p:spPr>
            <a:xfrm>
              <a:off x="5599144" y="508786"/>
              <a:ext cx="783708" cy="293977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AADD126-D754-E13F-0F4B-3DF10E0FDA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5344"/>
            <a:stretch/>
          </p:blipFill>
          <p:spPr>
            <a:xfrm>
              <a:off x="4635918" y="511555"/>
              <a:ext cx="721633" cy="346172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2ED05C0D-ECC5-A364-243B-5C06C31BD177}"/>
              </a:ext>
            </a:extLst>
          </p:cNvPr>
          <p:cNvSpPr txBox="1"/>
          <p:nvPr/>
        </p:nvSpPr>
        <p:spPr>
          <a:xfrm>
            <a:off x="1343567" y="2016940"/>
            <a:ext cx="203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Demand &gt; Inventory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29D8123-A479-6364-7A7E-55B508CA53C5}"/>
              </a:ext>
            </a:extLst>
          </p:cNvPr>
          <p:cNvSpPr txBox="1"/>
          <p:nvPr/>
        </p:nvSpPr>
        <p:spPr>
          <a:xfrm>
            <a:off x="1047987" y="3726751"/>
            <a:ext cx="2559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Urgent order of raw material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Pressure &amp; stress in workplace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Potential lost sales</a:t>
            </a:r>
            <a:endParaRPr lang="nl-BE" sz="14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6F378F-052B-B158-EC49-5164B7C749F2}"/>
              </a:ext>
            </a:extLst>
          </p:cNvPr>
          <p:cNvGrpSpPr/>
          <p:nvPr/>
        </p:nvGrpSpPr>
        <p:grpSpPr>
          <a:xfrm>
            <a:off x="1365410" y="2628579"/>
            <a:ext cx="1820732" cy="910366"/>
            <a:chOff x="6804123" y="323749"/>
            <a:chExt cx="1820732" cy="91036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D00D23A-CFE5-8C80-E4DA-40147FB45CC7}"/>
                </a:ext>
              </a:extLst>
            </p:cNvPr>
            <p:cNvGrpSpPr/>
            <p:nvPr/>
          </p:nvGrpSpPr>
          <p:grpSpPr>
            <a:xfrm>
              <a:off x="6804123" y="323749"/>
              <a:ext cx="1820732" cy="910366"/>
              <a:chOff x="6317369" y="2567347"/>
              <a:chExt cx="1820732" cy="910366"/>
            </a:xfrm>
          </p:grpSpPr>
          <p:pic>
            <p:nvPicPr>
              <p:cNvPr id="2" name="Picture 2" descr="Supply Demand Icon Symbol Vector Images (over 870)">
                <a:extLst>
                  <a:ext uri="{FF2B5EF4-FFF2-40B4-BE49-F238E27FC236}">
                    <a16:creationId xmlns:a16="http://schemas.microsoft.com/office/drawing/2014/main" id="{3B8EEB6D-4937-6EA9-925D-9EBEEBC566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7369" y="2567347"/>
                <a:ext cx="1820732" cy="9103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CED68BF-FA68-282A-6D47-A14AB5A9124F}"/>
                  </a:ext>
                </a:extLst>
              </p:cNvPr>
              <p:cNvSpPr/>
              <p:nvPr/>
            </p:nvSpPr>
            <p:spPr>
              <a:xfrm>
                <a:off x="6364507" y="2672881"/>
                <a:ext cx="645746" cy="45780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7269290-1DA1-8543-8612-1C6FB81EBC6F}"/>
                  </a:ext>
                </a:extLst>
              </p:cNvPr>
              <p:cNvSpPr/>
              <p:nvPr/>
            </p:nvSpPr>
            <p:spPr>
              <a:xfrm>
                <a:off x="7389808" y="2602953"/>
                <a:ext cx="645746" cy="45780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03AFB34-DAD3-B6F0-9A9E-D501DEDC53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5786"/>
            <a:stretch/>
          </p:blipFill>
          <p:spPr>
            <a:xfrm>
              <a:off x="6816915" y="602578"/>
              <a:ext cx="783708" cy="29397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CB204AE-FE2C-8559-9E07-44988E0873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5344"/>
            <a:stretch/>
          </p:blipFill>
          <p:spPr>
            <a:xfrm>
              <a:off x="7838618" y="511555"/>
              <a:ext cx="721633" cy="346172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010587D2-5288-5232-511D-87894B2AD91B}"/>
              </a:ext>
            </a:extLst>
          </p:cNvPr>
          <p:cNvSpPr txBox="1"/>
          <p:nvPr/>
        </p:nvSpPr>
        <p:spPr>
          <a:xfrm>
            <a:off x="5340670" y="2030732"/>
            <a:ext cx="203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Demand &lt; Inventory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3E22E16-AC63-2A76-4A96-AD950851C334}"/>
              </a:ext>
            </a:extLst>
          </p:cNvPr>
          <p:cNvSpPr txBox="1"/>
          <p:nvPr/>
        </p:nvSpPr>
        <p:spPr>
          <a:xfrm>
            <a:off x="5281552" y="3871000"/>
            <a:ext cx="2559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Food waste</a:t>
            </a:r>
            <a:endParaRPr lang="nl-BE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149FF-51A6-C94D-5608-5B34D457029F}"/>
              </a:ext>
            </a:extLst>
          </p:cNvPr>
          <p:cNvSpPr txBox="1"/>
          <p:nvPr/>
        </p:nvSpPr>
        <p:spPr>
          <a:xfrm>
            <a:off x="2663178" y="1529493"/>
            <a:ext cx="353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But How Much Inventory to store?</a:t>
            </a:r>
            <a:endParaRPr lang="nl-BE" b="1"/>
          </a:p>
        </p:txBody>
      </p:sp>
      <p:sp>
        <p:nvSpPr>
          <p:cNvPr id="8" name="Tekstvak 6">
            <a:extLst>
              <a:ext uri="{FF2B5EF4-FFF2-40B4-BE49-F238E27FC236}">
                <a16:creationId xmlns:a16="http://schemas.microsoft.com/office/drawing/2014/main" id="{B62D4143-31B3-393A-6E2D-4ABCDC76381B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The Question!</a:t>
            </a:r>
          </a:p>
        </p:txBody>
      </p:sp>
    </p:spTree>
    <p:extLst>
      <p:ext uri="{BB962C8B-B14F-4D97-AF65-F5344CB8AC3E}">
        <p14:creationId xmlns:p14="http://schemas.microsoft.com/office/powerpoint/2010/main" val="59877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9C1F61B-FC9A-A0C0-1813-A3B3F584997C}"/>
              </a:ext>
            </a:extLst>
          </p:cNvPr>
          <p:cNvSpPr/>
          <p:nvPr/>
        </p:nvSpPr>
        <p:spPr>
          <a:xfrm>
            <a:off x="986796" y="1806786"/>
            <a:ext cx="6657474" cy="2765812"/>
          </a:xfrm>
          <a:prstGeom prst="roundRect">
            <a:avLst>
              <a:gd name="adj" fmla="val 19608"/>
            </a:avLst>
          </a:prstGeom>
          <a:solidFill>
            <a:srgbClr val="EAEF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85CA03-1D21-8FFD-46BA-331D27DC95AA}"/>
              </a:ext>
            </a:extLst>
          </p:cNvPr>
          <p:cNvCxnSpPr>
            <a:cxnSpLocks/>
          </p:cNvCxnSpPr>
          <p:nvPr/>
        </p:nvCxnSpPr>
        <p:spPr>
          <a:xfrm>
            <a:off x="1745764" y="3564468"/>
            <a:ext cx="4684294" cy="80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D0E2661-A688-60B5-3D99-A0CD96ABB760}"/>
              </a:ext>
            </a:extLst>
          </p:cNvPr>
          <p:cNvSpPr txBox="1"/>
          <p:nvPr/>
        </p:nvSpPr>
        <p:spPr>
          <a:xfrm>
            <a:off x="1669716" y="3631066"/>
            <a:ext cx="22019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43138"/>
                </a:solidFill>
              </a:rPr>
              <a:t>Low Availability, </a:t>
            </a:r>
          </a:p>
          <a:p>
            <a:r>
              <a:rPr lang="en-US" sz="1400">
                <a:solidFill>
                  <a:srgbClr val="143138"/>
                </a:solidFill>
              </a:rPr>
              <a:t>Low Customer Satisfaction</a:t>
            </a:r>
          </a:p>
          <a:p>
            <a:r>
              <a:rPr lang="en-US" sz="1400">
                <a:solidFill>
                  <a:srgbClr val="143138"/>
                </a:solidFill>
              </a:rPr>
              <a:t>Low Food Waste</a:t>
            </a:r>
            <a:endParaRPr lang="nl-BE" sz="1400">
              <a:solidFill>
                <a:srgbClr val="143138"/>
              </a:solidFill>
            </a:endParaRPr>
          </a:p>
        </p:txBody>
      </p:sp>
      <p:pic>
        <p:nvPicPr>
          <p:cNvPr id="9" name="Picture 4" descr="Bitten red apple food waste vector illustration isolated on vertical white  background. Simple flat drawing with outlined cartoon art style. 24085252  Vector Art at Vecteezy">
            <a:extLst>
              <a:ext uri="{FF2B5EF4-FFF2-40B4-BE49-F238E27FC236}">
                <a16:creationId xmlns:a16="http://schemas.microsoft.com/office/drawing/2014/main" id="{FB872C4A-353D-D617-196E-D649C88AE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3" t="8928" r="11949" b="11111"/>
          <a:stretch/>
        </p:blipFill>
        <p:spPr bwMode="auto">
          <a:xfrm>
            <a:off x="5780826" y="2929008"/>
            <a:ext cx="369101" cy="5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issatisfied Customer Images – Browse 5,652 Stock Photos, Vectors, and  Video | Adobe Stock">
            <a:extLst>
              <a:ext uri="{FF2B5EF4-FFF2-40B4-BE49-F238E27FC236}">
                <a16:creationId xmlns:a16="http://schemas.microsoft.com/office/drawing/2014/main" id="{31163AAE-1814-D4DC-4889-7096F665C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0" t="19963" r="13508" b="12718"/>
          <a:stretch/>
        </p:blipFill>
        <p:spPr bwMode="auto">
          <a:xfrm>
            <a:off x="1823902" y="2885689"/>
            <a:ext cx="965890" cy="53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C64C32-DA4D-F230-8B04-F846CC15B8AE}"/>
              </a:ext>
            </a:extLst>
          </p:cNvPr>
          <p:cNvSpPr txBox="1"/>
          <p:nvPr/>
        </p:nvSpPr>
        <p:spPr>
          <a:xfrm>
            <a:off x="5173563" y="3631066"/>
            <a:ext cx="2336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43138"/>
                </a:solidFill>
              </a:rPr>
              <a:t>High Availability, </a:t>
            </a:r>
          </a:p>
          <a:p>
            <a:r>
              <a:rPr lang="en-US" sz="1400">
                <a:solidFill>
                  <a:srgbClr val="143138"/>
                </a:solidFill>
              </a:rPr>
              <a:t>High Customer Satisfaction</a:t>
            </a:r>
          </a:p>
          <a:p>
            <a:r>
              <a:rPr lang="en-US" sz="1400">
                <a:solidFill>
                  <a:srgbClr val="143138"/>
                </a:solidFill>
              </a:rPr>
              <a:t>High Food waste</a:t>
            </a:r>
          </a:p>
        </p:txBody>
      </p:sp>
      <p:pic>
        <p:nvPicPr>
          <p:cNvPr id="2050" name="Picture 2" descr="Hand drawn shrug illustration">
            <a:extLst>
              <a:ext uri="{FF2B5EF4-FFF2-40B4-BE49-F238E27FC236}">
                <a16:creationId xmlns:a16="http://schemas.microsoft.com/office/drawing/2014/main" id="{0960132C-A25F-54B9-B4B7-3796221A4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8740" r="11418" b="8745"/>
          <a:stretch/>
        </p:blipFill>
        <p:spPr bwMode="auto">
          <a:xfrm>
            <a:off x="3626898" y="2206045"/>
            <a:ext cx="1168129" cy="124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F53AE5E-E168-6CF3-5E7A-E342C6D18D1D}"/>
              </a:ext>
            </a:extLst>
          </p:cNvPr>
          <p:cNvSpPr txBox="1"/>
          <p:nvPr/>
        </p:nvSpPr>
        <p:spPr>
          <a:xfrm>
            <a:off x="3739378" y="1836713"/>
            <a:ext cx="1055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Retailer</a:t>
            </a:r>
            <a:endParaRPr lang="nl-BE">
              <a:solidFill>
                <a:srgbClr val="FF0000"/>
              </a:solidFill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DE81FB72-25E1-247B-9B37-F77D3ED2B3C6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Answering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is Hard.</a:t>
            </a:r>
          </a:p>
        </p:txBody>
      </p:sp>
    </p:spTree>
    <p:extLst>
      <p:ext uri="{BB962C8B-B14F-4D97-AF65-F5344CB8AC3E}">
        <p14:creationId xmlns:p14="http://schemas.microsoft.com/office/powerpoint/2010/main" val="3850955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28DE1C-8463-ED37-95C0-D28013EF3083}"/>
              </a:ext>
            </a:extLst>
          </p:cNvPr>
          <p:cNvSpPr txBox="1"/>
          <p:nvPr/>
        </p:nvSpPr>
        <p:spPr>
          <a:xfrm>
            <a:off x="641658" y="1474271"/>
            <a:ext cx="815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Demand forecasting is the process of predicting future demand using </a:t>
            </a:r>
            <a:r>
              <a:rPr lang="en-US" sz="1600">
                <a:solidFill>
                  <a:srgbClr val="FF0000"/>
                </a:solidFill>
                <a:latin typeface="+mj-lt"/>
                <a:cs typeface="Poppins" pitchFamily="2" charset="77"/>
              </a:rPr>
              <a:t>historical data and trends</a:t>
            </a:r>
          </a:p>
        </p:txBody>
      </p:sp>
      <p:pic>
        <p:nvPicPr>
          <p:cNvPr id="3074" name="Picture 2" descr="Different types of Time-series Forecasting Models - Analytics Yogi">
            <a:extLst>
              <a:ext uri="{FF2B5EF4-FFF2-40B4-BE49-F238E27FC236}">
                <a16:creationId xmlns:a16="http://schemas.microsoft.com/office/drawing/2014/main" id="{6CBF2523-1F48-F2D4-EF6F-8B4B27602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907" y="2020558"/>
            <a:ext cx="4697402" cy="275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2707D841-88BC-5CC7-3C86-56335067B8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944" b="26693"/>
          <a:stretch/>
        </p:blipFill>
        <p:spPr>
          <a:xfrm>
            <a:off x="8349557" y="4770754"/>
            <a:ext cx="735011" cy="318721"/>
          </a:xfrm>
          <a:prstGeom prst="rect">
            <a:avLst/>
          </a:prstGeom>
        </p:spPr>
      </p:pic>
      <p:sp>
        <p:nvSpPr>
          <p:cNvPr id="4" name="Tekstvak 6">
            <a:extLst>
              <a:ext uri="{FF2B5EF4-FFF2-40B4-BE49-F238E27FC236}">
                <a16:creationId xmlns:a16="http://schemas.microsoft.com/office/drawing/2014/main" id="{B8242982-E234-6588-B8A0-402CDAA4B5E8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The Solution!</a:t>
            </a:r>
          </a:p>
        </p:txBody>
      </p:sp>
    </p:spTree>
    <p:extLst>
      <p:ext uri="{BB962C8B-B14F-4D97-AF65-F5344CB8AC3E}">
        <p14:creationId xmlns:p14="http://schemas.microsoft.com/office/powerpoint/2010/main" val="108895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27E521-282A-B2B2-075E-8EBD07002215}"/>
              </a:ext>
            </a:extLst>
          </p:cNvPr>
          <p:cNvSpPr txBox="1"/>
          <p:nvPr/>
        </p:nvSpPr>
        <p:spPr>
          <a:xfrm>
            <a:off x="2844532" y="1731707"/>
            <a:ext cx="345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More Efficient Decision Making!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5" name="Picture 2" descr="Money Detailed Rounded Lineal icon">
            <a:extLst>
              <a:ext uri="{FF2B5EF4-FFF2-40B4-BE49-F238E27FC236}">
                <a16:creationId xmlns:a16="http://schemas.microsoft.com/office/drawing/2014/main" id="{789F2BDC-1CF3-2A11-6A4C-6EE4E3449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20" y="2605282"/>
            <a:ext cx="932164" cy="93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Line icon for food waste 3237130 Vector Art at Vecteezy">
            <a:extLst>
              <a:ext uri="{FF2B5EF4-FFF2-40B4-BE49-F238E27FC236}">
                <a16:creationId xmlns:a16="http://schemas.microsoft.com/office/drawing/2014/main" id="{4FA9CDB3-1DFD-5383-B855-7E87854F5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483" y="2497858"/>
            <a:ext cx="841925" cy="100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Teamwork Management Icon of Business Team of Partnership Icon in Black Op  Een Geïsoleerde Witte Achtergrond. Het Personeel Van De Vector Illustratie  - Illustration of beheer, achtergrond: 178123688">
            <a:extLst>
              <a:ext uri="{FF2B5EF4-FFF2-40B4-BE49-F238E27FC236}">
                <a16:creationId xmlns:a16="http://schemas.microsoft.com/office/drawing/2014/main" id="{9470EC42-01D6-C0F4-D2BD-8B68651E7C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6" b="16129"/>
          <a:stretch/>
        </p:blipFill>
        <p:spPr bwMode="auto">
          <a:xfrm>
            <a:off x="6839717" y="2571750"/>
            <a:ext cx="1330912" cy="93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EE56B9-5F3E-97BF-1647-65732779C476}"/>
              </a:ext>
            </a:extLst>
          </p:cNvPr>
          <p:cNvSpPr txBox="1"/>
          <p:nvPr/>
        </p:nvSpPr>
        <p:spPr>
          <a:xfrm>
            <a:off x="198125" y="3603680"/>
            <a:ext cx="233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Higher Profitability</a:t>
            </a:r>
            <a:endParaRPr lang="nl-B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6B6306-8067-E0F5-6C22-47EC0DBD0A00}"/>
              </a:ext>
            </a:extLst>
          </p:cNvPr>
          <p:cNvSpPr txBox="1"/>
          <p:nvPr/>
        </p:nvSpPr>
        <p:spPr>
          <a:xfrm>
            <a:off x="3075820" y="3603680"/>
            <a:ext cx="27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 unneeded raw material</a:t>
            </a:r>
            <a:endParaRPr lang="nl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8AF0CA-1595-2E44-A146-89D6496229CB}"/>
              </a:ext>
            </a:extLst>
          </p:cNvPr>
          <p:cNvSpPr txBox="1"/>
          <p:nvPr/>
        </p:nvSpPr>
        <p:spPr>
          <a:xfrm>
            <a:off x="6347414" y="3605289"/>
            <a:ext cx="304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Better personnel planning</a:t>
            </a:r>
            <a:endParaRPr lang="nl-BE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BEEE1E05-2549-9539-2BEF-001286E30EDC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The Benefits!</a:t>
            </a:r>
          </a:p>
        </p:txBody>
      </p:sp>
    </p:spTree>
    <p:extLst>
      <p:ext uri="{BB962C8B-B14F-4D97-AF65-F5344CB8AC3E}">
        <p14:creationId xmlns:p14="http://schemas.microsoft.com/office/powerpoint/2010/main" val="33545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C217497-2B38-97F3-9932-DFA767C67E9D}"/>
              </a:ext>
            </a:extLst>
          </p:cNvPr>
          <p:cNvSpPr/>
          <p:nvPr/>
        </p:nvSpPr>
        <p:spPr>
          <a:xfrm>
            <a:off x="236207" y="2312151"/>
            <a:ext cx="8586190" cy="2765812"/>
          </a:xfrm>
          <a:prstGeom prst="roundRect">
            <a:avLst>
              <a:gd name="adj" fmla="val 19608"/>
            </a:avLst>
          </a:prstGeom>
          <a:gradFill>
            <a:gsLst>
              <a:gs pos="100000">
                <a:srgbClr val="EBF4F3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28DE1C-8463-ED37-95C0-D28013EF3083}"/>
              </a:ext>
            </a:extLst>
          </p:cNvPr>
          <p:cNvSpPr txBox="1"/>
          <p:nvPr/>
        </p:nvSpPr>
        <p:spPr>
          <a:xfrm>
            <a:off x="1126627" y="1273682"/>
            <a:ext cx="714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Artificial Intelligence has set new standards for Demand Forecasting!</a:t>
            </a:r>
          </a:p>
          <a:p>
            <a:endParaRPr lang="en-US"/>
          </a:p>
          <a:p>
            <a:r>
              <a:rPr lang="en-US"/>
              <a:t>Why? </a:t>
            </a:r>
            <a:r>
              <a:rPr lang="en-US">
                <a:solidFill>
                  <a:srgbClr val="FF0000"/>
                </a:solidFill>
              </a:rPr>
              <a:t>Due to its ability to capture patterns in LARGE amounts of data!</a:t>
            </a:r>
          </a:p>
        </p:txBody>
      </p:sp>
      <p:sp>
        <p:nvSpPr>
          <p:cNvPr id="5" name="Left Bracket 4">
            <a:extLst>
              <a:ext uri="{FF2B5EF4-FFF2-40B4-BE49-F238E27FC236}">
                <a16:creationId xmlns:a16="http://schemas.microsoft.com/office/drawing/2014/main" id="{6E8C14AD-B18A-54B8-1E80-A47FCB4ECF34}"/>
              </a:ext>
            </a:extLst>
          </p:cNvPr>
          <p:cNvSpPr/>
          <p:nvPr/>
        </p:nvSpPr>
        <p:spPr>
          <a:xfrm rot="16200000">
            <a:off x="4115743" y="923220"/>
            <a:ext cx="457348" cy="5025648"/>
          </a:xfrm>
          <a:prstGeom prst="leftBracket">
            <a:avLst/>
          </a:prstGeom>
          <a:ln>
            <a:solidFill>
              <a:srgbClr val="1431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931CE4-2A7F-C7AA-10DA-F39FD54D0B1A}"/>
              </a:ext>
            </a:extLst>
          </p:cNvPr>
          <p:cNvCxnSpPr>
            <a:cxnSpLocks/>
          </p:cNvCxnSpPr>
          <p:nvPr/>
        </p:nvCxnSpPr>
        <p:spPr>
          <a:xfrm>
            <a:off x="4267199" y="3230855"/>
            <a:ext cx="0" cy="1557713"/>
          </a:xfrm>
          <a:prstGeom prst="line">
            <a:avLst/>
          </a:prstGeom>
          <a:ln>
            <a:solidFill>
              <a:srgbClr val="14313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D8AD0D9-3B8C-D4B8-58DE-D94AD8230039}"/>
              </a:ext>
            </a:extLst>
          </p:cNvPr>
          <p:cNvSpPr txBox="1"/>
          <p:nvPr/>
        </p:nvSpPr>
        <p:spPr>
          <a:xfrm>
            <a:off x="945057" y="2449672"/>
            <a:ext cx="1965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43138"/>
                </a:solidFill>
              </a:rPr>
              <a:t>Demand patterns</a:t>
            </a:r>
          </a:p>
          <a:p>
            <a:r>
              <a:rPr lang="en-US" sz="1400" dirty="0"/>
              <a:t>Seasonality, trends, weekdays variations</a:t>
            </a:r>
          </a:p>
        </p:txBody>
      </p:sp>
      <p:pic>
        <p:nvPicPr>
          <p:cNvPr id="13" name="Graphic 12" descr="Statistieken silhouet">
            <a:extLst>
              <a:ext uri="{FF2B5EF4-FFF2-40B4-BE49-F238E27FC236}">
                <a16:creationId xmlns:a16="http://schemas.microsoft.com/office/drawing/2014/main" id="{73342E3A-E719-E50F-2D4B-CFB7EADBC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026" y="2504527"/>
            <a:ext cx="745958" cy="7459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3D55FC-ECBC-FFEB-6B6D-2B500BF30F0F}"/>
              </a:ext>
            </a:extLst>
          </p:cNvPr>
          <p:cNvSpPr txBox="1"/>
          <p:nvPr/>
        </p:nvSpPr>
        <p:spPr>
          <a:xfrm>
            <a:off x="6942635" y="2462970"/>
            <a:ext cx="1965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143138"/>
                </a:solidFill>
              </a:rPr>
              <a:t>External factors</a:t>
            </a:r>
          </a:p>
          <a:p>
            <a:r>
              <a:rPr lang="en-US" sz="1400"/>
              <a:t>Weather, holidays, local events </a:t>
            </a:r>
            <a:r>
              <a:rPr lang="en-US" sz="1400" err="1"/>
              <a:t>etc</a:t>
            </a:r>
            <a:endParaRPr lang="en-US" sz="1400"/>
          </a:p>
        </p:txBody>
      </p:sp>
      <p:pic>
        <p:nvPicPr>
          <p:cNvPr id="16" name="Graphic 15" descr="Klembord met vinkjes met effen opvulling">
            <a:extLst>
              <a:ext uri="{FF2B5EF4-FFF2-40B4-BE49-F238E27FC236}">
                <a16:creationId xmlns:a16="http://schemas.microsoft.com/office/drawing/2014/main" id="{E8E62E5E-EF67-8EEE-5F41-820B94B38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7847" y="2504527"/>
            <a:ext cx="668539" cy="6685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609737-BEA5-A7FA-A528-3E500C02FADB}"/>
              </a:ext>
            </a:extLst>
          </p:cNvPr>
          <p:cNvSpPr txBox="1"/>
          <p:nvPr/>
        </p:nvSpPr>
        <p:spPr>
          <a:xfrm>
            <a:off x="3808115" y="2461414"/>
            <a:ext cx="1965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143138"/>
                </a:solidFill>
              </a:rPr>
              <a:t>Business Decisions</a:t>
            </a:r>
          </a:p>
          <a:p>
            <a:r>
              <a:rPr lang="en-US" sz="1400"/>
              <a:t>Promotions, price changes </a:t>
            </a:r>
            <a:r>
              <a:rPr lang="en-US" sz="1400" err="1"/>
              <a:t>etc</a:t>
            </a:r>
            <a:endParaRPr lang="en-US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331FB65-6AAA-EB5C-25EE-A7B043A11C88}"/>
              </a:ext>
            </a:extLst>
          </p:cNvPr>
          <p:cNvSpPr/>
          <p:nvPr/>
        </p:nvSpPr>
        <p:spPr>
          <a:xfrm>
            <a:off x="3324725" y="3836852"/>
            <a:ext cx="1884948" cy="641684"/>
          </a:xfrm>
          <a:prstGeom prst="roundRect">
            <a:avLst/>
          </a:prstGeom>
          <a:gradFill>
            <a:gsLst>
              <a:gs pos="100000">
                <a:srgbClr val="087C6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AI Model</a:t>
            </a:r>
            <a:endParaRPr lang="nl-B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F01D4-DFEC-B5AA-C1F4-16A2E7B40EF2}"/>
              </a:ext>
            </a:extLst>
          </p:cNvPr>
          <p:cNvSpPr txBox="1"/>
          <p:nvPr/>
        </p:nvSpPr>
        <p:spPr>
          <a:xfrm>
            <a:off x="2194639" y="4720754"/>
            <a:ext cx="5010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Accurate forecasts per product, per day, per store</a:t>
            </a:r>
            <a:endParaRPr lang="nl-BE"/>
          </a:p>
        </p:txBody>
      </p:sp>
      <p:pic>
        <p:nvPicPr>
          <p:cNvPr id="4102" name="Picture 6" descr="Sun Drawing on Transparent Background 18717798 PNG">
            <a:extLst>
              <a:ext uri="{FF2B5EF4-FFF2-40B4-BE49-F238E27FC236}">
                <a16:creationId xmlns:a16="http://schemas.microsoft.com/office/drawing/2014/main" id="{FCDA5AA3-4371-6C7A-0E7C-D953BD106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074" y="2439956"/>
            <a:ext cx="738832" cy="73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6">
            <a:extLst>
              <a:ext uri="{FF2B5EF4-FFF2-40B4-BE49-F238E27FC236}">
                <a16:creationId xmlns:a16="http://schemas.microsoft.com/office/drawing/2014/main" id="{9A03741B-25E3-A76B-2466-A6DFA12ECA6D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The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Role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of AI!</a:t>
            </a:r>
          </a:p>
        </p:txBody>
      </p:sp>
    </p:spTree>
    <p:extLst>
      <p:ext uri="{BB962C8B-B14F-4D97-AF65-F5344CB8AC3E}">
        <p14:creationId xmlns:p14="http://schemas.microsoft.com/office/powerpoint/2010/main" val="2422529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032ECD-F623-3C0E-4B07-C52E5AA3A5E1}"/>
              </a:ext>
            </a:extLst>
          </p:cNvPr>
          <p:cNvSpPr txBox="1"/>
          <p:nvPr/>
        </p:nvSpPr>
        <p:spPr>
          <a:xfrm>
            <a:off x="126043" y="1397395"/>
            <a:ext cx="4678506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In this project, we partner with: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Producers of ready-to-eat meals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Food manufacturers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Distributors and retailers of quickly perishables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Hospitals 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Restaurants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Catering Companies</a:t>
            </a:r>
          </a:p>
        </p:txBody>
      </p:sp>
      <p:pic>
        <p:nvPicPr>
          <p:cNvPr id="2" name="Afbeelding 2" descr="Afbeelding met Lettertype, tekst, nummer, Graphics&#10;&#10;Automatisch gegenereerde beschrijving">
            <a:extLst>
              <a:ext uri="{FF2B5EF4-FFF2-40B4-BE49-F238E27FC236}">
                <a16:creationId xmlns:a16="http://schemas.microsoft.com/office/drawing/2014/main" id="{D0FC7FB9-AF33-BED7-7D42-1002B0491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712" y="2441270"/>
            <a:ext cx="1379779" cy="406573"/>
          </a:xfrm>
          <a:prstGeom prst="rect">
            <a:avLst/>
          </a:prstGeom>
        </p:spPr>
      </p:pic>
      <p:pic>
        <p:nvPicPr>
          <p:cNvPr id="6" name="Afbeelding 5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D516F487-89FB-A37C-2C01-E758AD0D4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764" y="1732039"/>
            <a:ext cx="1460785" cy="468490"/>
          </a:xfrm>
          <a:prstGeom prst="rect">
            <a:avLst/>
          </a:prstGeom>
        </p:spPr>
      </p:pic>
      <p:pic>
        <p:nvPicPr>
          <p:cNvPr id="11" name="Afbeelding 7" descr="Afbeelding met logo, Lettertype, Graphics, Elektrisch blauw&#10;&#10;Automatisch gegenereerde beschrijving">
            <a:extLst>
              <a:ext uri="{FF2B5EF4-FFF2-40B4-BE49-F238E27FC236}">
                <a16:creationId xmlns:a16="http://schemas.microsoft.com/office/drawing/2014/main" id="{24CAA57B-60BC-276D-F44C-E5273A4BA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264" y="1708137"/>
            <a:ext cx="1065326" cy="429310"/>
          </a:xfrm>
          <a:prstGeom prst="rect">
            <a:avLst/>
          </a:prstGeom>
        </p:spPr>
      </p:pic>
      <p:pic>
        <p:nvPicPr>
          <p:cNvPr id="12" name="Picture 2" descr="Sodexo - Wikipedia">
            <a:extLst>
              <a:ext uri="{FF2B5EF4-FFF2-40B4-BE49-F238E27FC236}">
                <a16:creationId xmlns:a16="http://schemas.microsoft.com/office/drawing/2014/main" id="{D01E6A18-E390-A2A4-1478-E2ADADE1F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896" y="1708137"/>
            <a:ext cx="1185126" cy="38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9" descr="Afbeelding met tekst, Lettertype, ontwerp&#10;&#10;Automatisch gegenereerde beschrijving">
            <a:extLst>
              <a:ext uri="{FF2B5EF4-FFF2-40B4-BE49-F238E27FC236}">
                <a16:creationId xmlns:a16="http://schemas.microsoft.com/office/drawing/2014/main" id="{3914B690-E393-901C-A73F-C1697455298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6838" b="36342"/>
          <a:stretch/>
        </p:blipFill>
        <p:spPr>
          <a:xfrm>
            <a:off x="7566274" y="3247138"/>
            <a:ext cx="1434369" cy="382697"/>
          </a:xfrm>
          <a:prstGeom prst="rect">
            <a:avLst/>
          </a:prstGeom>
        </p:spPr>
      </p:pic>
      <p:pic>
        <p:nvPicPr>
          <p:cNvPr id="15" name="Afbeelding 10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9B246468-890F-8266-C38D-63990D1416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5549" y="2421685"/>
            <a:ext cx="1146680" cy="502991"/>
          </a:xfrm>
          <a:prstGeom prst="rect">
            <a:avLst/>
          </a:prstGeom>
        </p:spPr>
      </p:pic>
      <p:pic>
        <p:nvPicPr>
          <p:cNvPr id="16" name="Afbeelding 13" descr="Afbeelding met visitekaartje, poster, ontwerp&#10;&#10;Automatisch gegenereerde beschrijving">
            <a:extLst>
              <a:ext uri="{FF2B5EF4-FFF2-40B4-BE49-F238E27FC236}">
                <a16:creationId xmlns:a16="http://schemas.microsoft.com/office/drawing/2014/main" id="{A96CF111-292C-13A6-2F7B-A3B2295CAE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4213" y="2978582"/>
            <a:ext cx="754501" cy="944602"/>
          </a:xfrm>
          <a:prstGeom prst="rect">
            <a:avLst/>
          </a:prstGeom>
        </p:spPr>
      </p:pic>
      <p:pic>
        <p:nvPicPr>
          <p:cNvPr id="17" name="Picture 6" descr="Wij leveren kwaliteit met smaak - Esthio">
            <a:extLst>
              <a:ext uri="{FF2B5EF4-FFF2-40B4-BE49-F238E27FC236}">
                <a16:creationId xmlns:a16="http://schemas.microsoft.com/office/drawing/2014/main" id="{1C19B8FF-3714-817E-AA3D-7AC37DBAF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520" y="2262822"/>
            <a:ext cx="1136037" cy="70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4" descr="Afbeelding met Graphics, grafische vormgeving, tekst, logo&#10;&#10;Automatisch gegenereerde beschrijving">
            <a:extLst>
              <a:ext uri="{FF2B5EF4-FFF2-40B4-BE49-F238E27FC236}">
                <a16:creationId xmlns:a16="http://schemas.microsoft.com/office/drawing/2014/main" id="{B39BCACA-0604-A5BE-3A1C-D4AE61C1FD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2855" y="3123403"/>
            <a:ext cx="1018635" cy="640362"/>
          </a:xfrm>
          <a:prstGeom prst="rect">
            <a:avLst/>
          </a:prstGeom>
        </p:spPr>
      </p:pic>
      <p:pic>
        <p:nvPicPr>
          <p:cNvPr id="19" name="Picture 4" descr="az groeninge | VznkuL">
            <a:extLst>
              <a:ext uri="{FF2B5EF4-FFF2-40B4-BE49-F238E27FC236}">
                <a16:creationId xmlns:a16="http://schemas.microsoft.com/office/drawing/2014/main" id="{A5C71F5E-46B3-C47E-C45C-B562A913A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306" y="3835666"/>
            <a:ext cx="1176592" cy="5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CCFE8FDF-BA11-36EE-7D55-7C7A848853A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9944" b="26693"/>
          <a:stretch/>
        </p:blipFill>
        <p:spPr>
          <a:xfrm>
            <a:off x="8349557" y="4770754"/>
            <a:ext cx="735011" cy="318721"/>
          </a:xfrm>
          <a:prstGeom prst="rect">
            <a:avLst/>
          </a:prstGeom>
        </p:spPr>
      </p:pic>
      <p:sp>
        <p:nvSpPr>
          <p:cNvPr id="4" name="Tekstvak 6">
            <a:extLst>
              <a:ext uri="{FF2B5EF4-FFF2-40B4-BE49-F238E27FC236}">
                <a16:creationId xmlns:a16="http://schemas.microsoft.com/office/drawing/2014/main" id="{7015D15A-6FEB-B860-E2E6-AF4A03FD1C89}"/>
              </a:ext>
            </a:extLst>
          </p:cNvPr>
          <p:cNvSpPr txBox="1"/>
          <p:nvPr/>
        </p:nvSpPr>
        <p:spPr>
          <a:xfrm>
            <a:off x="174058" y="290269"/>
            <a:ext cx="5208518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Smart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Planning in a Nutshell</a:t>
            </a:r>
          </a:p>
        </p:txBody>
      </p:sp>
    </p:spTree>
    <p:extLst>
      <p:ext uri="{BB962C8B-B14F-4D97-AF65-F5344CB8AC3E}">
        <p14:creationId xmlns:p14="http://schemas.microsoft.com/office/powerpoint/2010/main" val="1166949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521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2024: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Another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Year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Full of AI Hype.</a:t>
            </a:r>
          </a:p>
        </p:txBody>
      </p:sp>
      <p:pic>
        <p:nvPicPr>
          <p:cNvPr id="17" name="Online Media 16" title="Spot the Trend at Google I/O's 2024 Keynote (Hint: it's AI) | TechCrunch">
            <a:hlinkClick r:id="" action="ppaction://media"/>
            <a:extLst>
              <a:ext uri="{FF2B5EF4-FFF2-40B4-BE49-F238E27FC236}">
                <a16:creationId xmlns:a16="http://schemas.microsoft.com/office/drawing/2014/main" id="{5FFBFADB-A2C1-3B56-1C65-145D439376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53054" y="1043940"/>
            <a:ext cx="2510586" cy="408948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F9B0A1-F279-709E-1A11-404A6507486E}"/>
              </a:ext>
            </a:extLst>
          </p:cNvPr>
          <p:cNvSpPr txBox="1"/>
          <p:nvPr/>
        </p:nvSpPr>
        <p:spPr>
          <a:xfrm>
            <a:off x="390432" y="1925419"/>
            <a:ext cx="2745203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 Summary of Google’s I/O Keynote 2024</a:t>
            </a:r>
            <a:endParaRPr lang="nl-BE" dirty="0"/>
          </a:p>
        </p:txBody>
      </p:sp>
      <p:sp>
        <p:nvSpPr>
          <p:cNvPr id="2" name="Arrow: Bent 1">
            <a:extLst>
              <a:ext uri="{FF2B5EF4-FFF2-40B4-BE49-F238E27FC236}">
                <a16:creationId xmlns:a16="http://schemas.microsoft.com/office/drawing/2014/main" id="{51FA9FB4-8B7C-B723-28DA-D49F9704D384}"/>
              </a:ext>
            </a:extLst>
          </p:cNvPr>
          <p:cNvSpPr/>
          <p:nvPr/>
        </p:nvSpPr>
        <p:spPr>
          <a:xfrm flipV="1">
            <a:off x="1419127" y="2747837"/>
            <a:ext cx="922020" cy="830580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40679-6038-B7A7-799C-A1B7FABA735D}"/>
              </a:ext>
            </a:extLst>
          </p:cNvPr>
          <p:cNvSpPr txBox="1"/>
          <p:nvPr/>
        </p:nvSpPr>
        <p:spPr>
          <a:xfrm>
            <a:off x="329568" y="3824063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Try to count the number of “AI” mentions</a:t>
            </a:r>
            <a:endParaRPr lang="nl-BE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2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1: AI =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LLMs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(eg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ChatGPT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97F3802-982C-2CA0-029D-BC3D62D33F96}"/>
              </a:ext>
            </a:extLst>
          </p:cNvPr>
          <p:cNvSpPr/>
          <p:nvPr/>
        </p:nvSpPr>
        <p:spPr>
          <a:xfrm>
            <a:off x="693861" y="1810222"/>
            <a:ext cx="3229195" cy="2838388"/>
          </a:xfrm>
          <a:prstGeom prst="ellipse">
            <a:avLst/>
          </a:prstGeom>
          <a:solidFill>
            <a:srgbClr val="814D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DAEF947-1D56-C8A5-A311-646783672492}"/>
              </a:ext>
            </a:extLst>
          </p:cNvPr>
          <p:cNvSpPr/>
          <p:nvPr/>
        </p:nvSpPr>
        <p:spPr>
          <a:xfrm>
            <a:off x="1142533" y="2346503"/>
            <a:ext cx="2603242" cy="2090879"/>
          </a:xfrm>
          <a:prstGeom prst="ellipse">
            <a:avLst/>
          </a:prstGeom>
          <a:solidFill>
            <a:srgbClr val="B495F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0E656DD-B51A-D449-F637-D41B8C97B791}"/>
              </a:ext>
            </a:extLst>
          </p:cNvPr>
          <p:cNvSpPr/>
          <p:nvPr/>
        </p:nvSpPr>
        <p:spPr>
          <a:xfrm>
            <a:off x="1954297" y="3052527"/>
            <a:ext cx="1387484" cy="1076130"/>
          </a:xfrm>
          <a:prstGeom prst="ellipse">
            <a:avLst/>
          </a:prstGeom>
          <a:solidFill>
            <a:srgbClr val="CCB8FE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383414-D4F2-3286-3BAF-72545E4F3ABA}"/>
              </a:ext>
            </a:extLst>
          </p:cNvPr>
          <p:cNvSpPr/>
          <p:nvPr/>
        </p:nvSpPr>
        <p:spPr>
          <a:xfrm>
            <a:off x="2387670" y="3598725"/>
            <a:ext cx="595327" cy="478156"/>
          </a:xfrm>
          <a:prstGeom prst="ellipse">
            <a:avLst/>
          </a:prstGeom>
          <a:solidFill>
            <a:srgbClr val="E6DCF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01FCFC-9D2D-EC96-3962-BD96594F738B}"/>
              </a:ext>
            </a:extLst>
          </p:cNvPr>
          <p:cNvSpPr txBox="1"/>
          <p:nvPr/>
        </p:nvSpPr>
        <p:spPr>
          <a:xfrm>
            <a:off x="1524991" y="1952254"/>
            <a:ext cx="2110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Artificial Intelligence</a:t>
            </a:r>
            <a:endParaRPr lang="nl-BE" sz="1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7D3EB4-36B6-533D-D7C8-073F2671B428}"/>
              </a:ext>
            </a:extLst>
          </p:cNvPr>
          <p:cNvSpPr txBox="1"/>
          <p:nvPr/>
        </p:nvSpPr>
        <p:spPr>
          <a:xfrm>
            <a:off x="2127023" y="3144878"/>
            <a:ext cx="21106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Deep Learning</a:t>
            </a:r>
            <a:endParaRPr lang="nl-BE" sz="110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7B7D7A-6CD1-A080-1379-AA697F74F585}"/>
              </a:ext>
            </a:extLst>
          </p:cNvPr>
          <p:cNvSpPr txBox="1"/>
          <p:nvPr/>
        </p:nvSpPr>
        <p:spPr>
          <a:xfrm>
            <a:off x="1755363" y="2568302"/>
            <a:ext cx="2110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Machine Learning</a:t>
            </a:r>
            <a:endParaRPr lang="nl-BE" sz="14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AAE6AA-D2EE-77D9-60F2-007A701B3AF8}"/>
              </a:ext>
            </a:extLst>
          </p:cNvPr>
          <p:cNvSpPr txBox="1"/>
          <p:nvPr/>
        </p:nvSpPr>
        <p:spPr>
          <a:xfrm>
            <a:off x="2387670" y="3712804"/>
            <a:ext cx="21106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rgbClr val="FF0000"/>
                </a:solidFill>
              </a:rPr>
              <a:t>Gen-AI</a:t>
            </a:r>
            <a:endParaRPr lang="nl-BE" sz="1100" b="1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4703E3-D4D3-DA89-7976-4B80356ED6B4}"/>
              </a:ext>
            </a:extLst>
          </p:cNvPr>
          <p:cNvSpPr txBox="1"/>
          <p:nvPr/>
        </p:nvSpPr>
        <p:spPr>
          <a:xfrm>
            <a:off x="4025593" y="1795392"/>
            <a:ext cx="403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Intelligent Machines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Automation of intelligent behavior by computers</a:t>
            </a:r>
            <a:endParaRPr lang="nl-BE" sz="14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31E1AB-250D-9287-9F2B-3B1EEDC1B847}"/>
              </a:ext>
            </a:extLst>
          </p:cNvPr>
          <p:cNvSpPr txBox="1"/>
          <p:nvPr/>
        </p:nvSpPr>
        <p:spPr>
          <a:xfrm>
            <a:off x="4164357" y="2545738"/>
            <a:ext cx="4637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Algorithms that learn from data.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The process of “training” models to learn patterns in data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220A40-0C79-F1C3-1DCC-A77C2BC09AD9}"/>
              </a:ext>
            </a:extLst>
          </p:cNvPr>
          <p:cNvSpPr txBox="1"/>
          <p:nvPr/>
        </p:nvSpPr>
        <p:spPr>
          <a:xfrm>
            <a:off x="4194446" y="3079383"/>
            <a:ext cx="4949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Brain-Inspired Deep Neural Networks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Advanced ML models for more complex representations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43E80E-4953-AD2A-C4EB-D6B008020CBC}"/>
              </a:ext>
            </a:extLst>
          </p:cNvPr>
          <p:cNvSpPr txBox="1"/>
          <p:nvPr/>
        </p:nvSpPr>
        <p:spPr>
          <a:xfrm>
            <a:off x="4153545" y="3602603"/>
            <a:ext cx="4200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Text/image/audio generation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Even Deeper Neural Networks: ChatGPT, Gemini </a:t>
            </a:r>
            <a:r>
              <a:rPr lang="en-US" sz="1400" b="1" err="1">
                <a:solidFill>
                  <a:schemeClr val="bg1">
                    <a:lumMod val="50000"/>
                  </a:schemeClr>
                </a:solidFill>
              </a:rPr>
              <a:t>etc</a:t>
            </a:r>
            <a:endParaRPr lang="nl-BE" sz="1400" b="1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E4767B5-3B4A-BF49-1A45-334F7B2CDC95}"/>
              </a:ext>
            </a:extLst>
          </p:cNvPr>
          <p:cNvCxnSpPr>
            <a:cxnSpLocks/>
          </p:cNvCxnSpPr>
          <p:nvPr/>
        </p:nvCxnSpPr>
        <p:spPr>
          <a:xfrm flipV="1">
            <a:off x="3182326" y="2071832"/>
            <a:ext cx="814725" cy="27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53E2FA2-6B09-1C6B-171D-245DF60F81B1}"/>
              </a:ext>
            </a:extLst>
          </p:cNvPr>
          <p:cNvCxnSpPr>
            <a:cxnSpLocks/>
          </p:cNvCxnSpPr>
          <p:nvPr/>
        </p:nvCxnSpPr>
        <p:spPr>
          <a:xfrm>
            <a:off x="3210869" y="2735083"/>
            <a:ext cx="953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66657-A830-AD64-96F7-CB60F9AA6964}"/>
              </a:ext>
            </a:extLst>
          </p:cNvPr>
          <p:cNvCxnSpPr>
            <a:cxnSpLocks/>
          </p:cNvCxnSpPr>
          <p:nvPr/>
        </p:nvCxnSpPr>
        <p:spPr>
          <a:xfrm>
            <a:off x="3093686" y="3281454"/>
            <a:ext cx="10130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F585814-4C61-ECA8-0807-73E2FC8F539A}"/>
              </a:ext>
            </a:extLst>
          </p:cNvPr>
          <p:cNvCxnSpPr>
            <a:cxnSpLocks/>
          </p:cNvCxnSpPr>
          <p:nvPr/>
        </p:nvCxnSpPr>
        <p:spPr>
          <a:xfrm>
            <a:off x="3060200" y="3816282"/>
            <a:ext cx="1064853" cy="183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6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B3ECC410-8185-F1C3-D80C-85E1D76979A6}"/>
              </a:ext>
            </a:extLst>
          </p:cNvPr>
          <p:cNvSpPr/>
          <p:nvPr/>
        </p:nvSpPr>
        <p:spPr>
          <a:xfrm>
            <a:off x="128015" y="1637277"/>
            <a:ext cx="5512861" cy="281779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How much time would it take to train ChatGPT on my laptop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C90C0-D7E0-A349-D7FF-C409E44BB2ED}"/>
              </a:ext>
            </a:extLst>
          </p:cNvPr>
          <p:cNvSpPr txBox="1"/>
          <p:nvPr/>
        </p:nvSpPr>
        <p:spPr>
          <a:xfrm>
            <a:off x="5965083" y="1941995"/>
            <a:ext cx="32280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Tips:</a:t>
            </a:r>
          </a:p>
          <a:p>
            <a:endParaRPr lang="en-US" dirty="0"/>
          </a:p>
          <a:p>
            <a:r>
              <a:rPr lang="nl-BE" sz="1600" dirty="0"/>
              <a:t>I have a mediocre laptop!</a:t>
            </a:r>
          </a:p>
          <a:p>
            <a:endParaRPr lang="nl-B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dirty="0"/>
              <a:t>Statistical model &lt; 5 </a:t>
            </a:r>
            <a:r>
              <a:rPr lang="nl-BE" sz="1600" dirty="0" err="1"/>
              <a:t>seconds</a:t>
            </a:r>
            <a:endParaRPr lang="nl-B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dirty="0" err="1"/>
              <a:t>Our</a:t>
            </a:r>
            <a:r>
              <a:rPr lang="nl-BE" sz="1600" dirty="0"/>
              <a:t> model &lt; 1.5 minutes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dirty="0"/>
              <a:t>Photo </a:t>
            </a:r>
            <a:r>
              <a:rPr lang="nl-BE" sz="1600" dirty="0" err="1"/>
              <a:t>recognition</a:t>
            </a:r>
            <a:r>
              <a:rPr lang="nl-BE" sz="1600" dirty="0"/>
              <a:t> &lt; 250 </a:t>
            </a:r>
            <a:r>
              <a:rPr lang="nl-BE" sz="1600" dirty="0" err="1"/>
              <a:t>days</a:t>
            </a:r>
            <a:endParaRPr lang="nl-BE" sz="1600" dirty="0"/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F54B33D0-FE41-9A8F-31B8-A4E78E41AC1D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1: AI =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LLMs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(eg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ChatGPT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6068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B3ECC410-8185-F1C3-D80C-85E1D76979A6}"/>
              </a:ext>
            </a:extLst>
          </p:cNvPr>
          <p:cNvSpPr/>
          <p:nvPr/>
        </p:nvSpPr>
        <p:spPr>
          <a:xfrm>
            <a:off x="128015" y="1637277"/>
            <a:ext cx="5512861" cy="281779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463 years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C90C0-D7E0-A349-D7FF-C409E44BB2ED}"/>
              </a:ext>
            </a:extLst>
          </p:cNvPr>
          <p:cNvSpPr txBox="1"/>
          <p:nvPr/>
        </p:nvSpPr>
        <p:spPr>
          <a:xfrm>
            <a:off x="5965083" y="1941995"/>
            <a:ext cx="32280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Tips:</a:t>
            </a:r>
          </a:p>
          <a:p>
            <a:endParaRPr lang="en-US" dirty="0"/>
          </a:p>
          <a:p>
            <a:r>
              <a:rPr lang="nl-BE" sz="1600" dirty="0"/>
              <a:t>I have a mediocre laptop!</a:t>
            </a:r>
          </a:p>
          <a:p>
            <a:endParaRPr lang="nl-B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dirty="0"/>
              <a:t>Statistical model &lt; 5 </a:t>
            </a:r>
            <a:r>
              <a:rPr lang="nl-BE" sz="1600" dirty="0" err="1"/>
              <a:t>seconds</a:t>
            </a:r>
            <a:endParaRPr lang="nl-B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dirty="0" err="1"/>
              <a:t>Our</a:t>
            </a:r>
            <a:r>
              <a:rPr lang="nl-BE" sz="1600" dirty="0"/>
              <a:t> model &lt; 1.5 minutes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dirty="0"/>
              <a:t>Photo </a:t>
            </a:r>
            <a:r>
              <a:rPr lang="nl-BE" sz="1600" dirty="0" err="1"/>
              <a:t>recognition</a:t>
            </a:r>
            <a:r>
              <a:rPr lang="nl-BE" sz="1600" dirty="0"/>
              <a:t> &lt; 250 </a:t>
            </a:r>
            <a:r>
              <a:rPr lang="nl-BE" sz="1600" dirty="0" err="1"/>
              <a:t>days</a:t>
            </a:r>
            <a:endParaRPr lang="nl-BE" sz="1600" dirty="0"/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F54B33D0-FE41-9A8F-31B8-A4E78E41AC1D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1: AI =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LLMs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(eg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ChatGPT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65152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B3ECC410-8185-F1C3-D80C-85E1D76979A6}"/>
              </a:ext>
            </a:extLst>
          </p:cNvPr>
          <p:cNvSpPr/>
          <p:nvPr/>
        </p:nvSpPr>
        <p:spPr>
          <a:xfrm>
            <a:off x="128015" y="1637277"/>
            <a:ext cx="5512861" cy="281779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How much did it cost OpenAI to train ChatGPT?</a:t>
            </a:r>
          </a:p>
          <a:p>
            <a:pPr algn="ctr"/>
            <a:r>
              <a:rPr lang="en-US" dirty="0"/>
              <a:t>(Just train!)</a:t>
            </a:r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85178376-6D85-BF1F-AE20-D2D6087B18BF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1: AI =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LLMs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(eg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ChatGPT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C1755-9C23-BA0C-2F73-7F5285D6277E}"/>
              </a:ext>
            </a:extLst>
          </p:cNvPr>
          <p:cNvSpPr txBox="1"/>
          <p:nvPr/>
        </p:nvSpPr>
        <p:spPr>
          <a:xfrm>
            <a:off x="5640876" y="2016337"/>
            <a:ext cx="36631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Tips: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nl-BE" sz="1600" dirty="0"/>
              <a:t>Statistical </a:t>
            </a:r>
            <a:r>
              <a:rPr lang="nl-BE" sz="1600" dirty="0" err="1"/>
              <a:t>Models</a:t>
            </a:r>
            <a:r>
              <a:rPr lang="nl-BE" sz="1600" dirty="0"/>
              <a:t> 0</a:t>
            </a:r>
            <a:r>
              <a:rPr lang="el-GR" sz="1600" dirty="0"/>
              <a:t>€</a:t>
            </a:r>
            <a:endParaRPr lang="nl-BE" sz="1600" dirty="0"/>
          </a:p>
          <a:p>
            <a:pPr marL="342900" indent="-342900">
              <a:buFont typeface="+mj-lt"/>
              <a:buAutoNum type="arabicPeriod"/>
            </a:pPr>
            <a:r>
              <a:rPr lang="nl-BE" sz="1600" dirty="0" err="1"/>
              <a:t>Our</a:t>
            </a:r>
            <a:r>
              <a:rPr lang="nl-BE" sz="1600" dirty="0"/>
              <a:t> Model 0</a:t>
            </a:r>
            <a:r>
              <a:rPr lang="el-GR" sz="1600" dirty="0"/>
              <a:t>€</a:t>
            </a:r>
            <a:endParaRPr lang="nl-BE" sz="1600" dirty="0"/>
          </a:p>
          <a:p>
            <a:pPr marL="342900" indent="-342900">
              <a:buFont typeface="+mj-lt"/>
              <a:buAutoNum type="arabicPeriod"/>
            </a:pPr>
            <a:r>
              <a:rPr lang="nl-BE" sz="1600" dirty="0"/>
              <a:t>Simple Photo </a:t>
            </a:r>
            <a:r>
              <a:rPr lang="nl-BE" sz="1600" dirty="0" err="1"/>
              <a:t>Recognition</a:t>
            </a:r>
            <a:r>
              <a:rPr lang="nl-BE" sz="1600" dirty="0"/>
              <a:t> on </a:t>
            </a:r>
            <a:r>
              <a:rPr lang="nl-BE" sz="1600" dirty="0" err="1"/>
              <a:t>your</a:t>
            </a:r>
            <a:r>
              <a:rPr lang="nl-BE" sz="1600" dirty="0"/>
              <a:t> </a:t>
            </a:r>
            <a:r>
              <a:rPr lang="nl-BE" sz="1600" dirty="0" err="1"/>
              <a:t>phone</a:t>
            </a:r>
            <a:r>
              <a:rPr lang="nl-BE" sz="1600" dirty="0"/>
              <a:t> </a:t>
            </a:r>
            <a:r>
              <a:rPr lang="el-GR" sz="1600" dirty="0"/>
              <a:t>10€ (</a:t>
            </a:r>
            <a:r>
              <a:rPr lang="en-US" sz="1600" dirty="0"/>
              <a:t>Monthly subscription to GPUs)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4131674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B3ECC410-8185-F1C3-D80C-85E1D76979A6}"/>
              </a:ext>
            </a:extLst>
          </p:cNvPr>
          <p:cNvSpPr/>
          <p:nvPr/>
        </p:nvSpPr>
        <p:spPr>
          <a:xfrm>
            <a:off x="128015" y="1637277"/>
            <a:ext cx="5512861" cy="281779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Over 100M </a:t>
            </a:r>
            <a:r>
              <a:rPr lang="el-GR" dirty="0"/>
              <a:t>€</a:t>
            </a:r>
            <a:endParaRPr lang="en-US" dirty="0"/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85178376-6D85-BF1F-AE20-D2D6087B18BF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1: AI =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LLMs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(eg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ChatGPT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C1755-9C23-BA0C-2F73-7F5285D6277E}"/>
              </a:ext>
            </a:extLst>
          </p:cNvPr>
          <p:cNvSpPr txBox="1"/>
          <p:nvPr/>
        </p:nvSpPr>
        <p:spPr>
          <a:xfrm>
            <a:off x="5640876" y="2016337"/>
            <a:ext cx="36631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Tips: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nl-BE" sz="1600" dirty="0"/>
              <a:t>Statistical </a:t>
            </a:r>
            <a:r>
              <a:rPr lang="nl-BE" sz="1600" dirty="0" err="1"/>
              <a:t>Models</a:t>
            </a:r>
            <a:r>
              <a:rPr lang="nl-BE" sz="1600" dirty="0"/>
              <a:t> 0</a:t>
            </a:r>
            <a:r>
              <a:rPr lang="el-GR" sz="1600" dirty="0"/>
              <a:t>€</a:t>
            </a:r>
            <a:endParaRPr lang="nl-BE" sz="1600" dirty="0"/>
          </a:p>
          <a:p>
            <a:pPr marL="342900" indent="-342900">
              <a:buFont typeface="+mj-lt"/>
              <a:buAutoNum type="arabicPeriod"/>
            </a:pPr>
            <a:r>
              <a:rPr lang="nl-BE" sz="1600" dirty="0" err="1"/>
              <a:t>Our</a:t>
            </a:r>
            <a:r>
              <a:rPr lang="nl-BE" sz="1600" dirty="0"/>
              <a:t> Model 0</a:t>
            </a:r>
            <a:r>
              <a:rPr lang="el-GR" sz="1600" dirty="0"/>
              <a:t>€</a:t>
            </a:r>
            <a:endParaRPr lang="nl-BE" sz="1600" dirty="0"/>
          </a:p>
          <a:p>
            <a:pPr marL="342900" indent="-342900">
              <a:buFont typeface="+mj-lt"/>
              <a:buAutoNum type="arabicPeriod"/>
            </a:pPr>
            <a:r>
              <a:rPr lang="nl-BE" sz="1600" dirty="0"/>
              <a:t>Simple Photo </a:t>
            </a:r>
            <a:r>
              <a:rPr lang="nl-BE" sz="1600" dirty="0" err="1"/>
              <a:t>Recognition</a:t>
            </a:r>
            <a:r>
              <a:rPr lang="nl-BE" sz="1600" dirty="0"/>
              <a:t> on </a:t>
            </a:r>
            <a:r>
              <a:rPr lang="nl-BE" sz="1600" dirty="0" err="1"/>
              <a:t>your</a:t>
            </a:r>
            <a:r>
              <a:rPr lang="nl-BE" sz="1600" dirty="0"/>
              <a:t> </a:t>
            </a:r>
            <a:r>
              <a:rPr lang="nl-BE" sz="1600" dirty="0" err="1"/>
              <a:t>phone</a:t>
            </a:r>
            <a:r>
              <a:rPr lang="nl-BE" sz="1600" dirty="0"/>
              <a:t> </a:t>
            </a:r>
            <a:r>
              <a:rPr lang="el-GR" sz="1600" dirty="0"/>
              <a:t>10€ (</a:t>
            </a:r>
            <a:r>
              <a:rPr lang="en-US" sz="1600" dirty="0"/>
              <a:t>Monthly subscription to GPUs)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634229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2: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Production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-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Expectations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32C78E-9F0F-128A-2C5B-C81A3B7DCB95}"/>
              </a:ext>
            </a:extLst>
          </p:cNvPr>
          <p:cNvSpPr txBox="1"/>
          <p:nvPr/>
        </p:nvSpPr>
        <p:spPr>
          <a:xfrm>
            <a:off x="414997" y="1431278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BE" sz="1800" b="0" i="0" u="none" strike="noStrike">
                <a:effectLst/>
              </a:rPr>
              <a:t>Collect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BE" sz="1800" b="0" i="0" u="none" strike="noStrike"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BE" sz="1800" b="0" i="0" u="none" strike="noStrike" err="1">
                <a:effectLst/>
              </a:rPr>
              <a:t>Use</a:t>
            </a:r>
            <a:r>
              <a:rPr lang="nl-BE" sz="1800" b="0" i="0" u="none" strike="noStrike">
                <a:effectLst/>
              </a:rPr>
              <a:t> model in </a:t>
            </a:r>
            <a:r>
              <a:rPr lang="nl-BE" sz="1800" b="0" i="0" u="none" strike="noStrike" err="1">
                <a:effectLst/>
              </a:rPr>
              <a:t>production</a:t>
            </a:r>
            <a:endParaRPr lang="nl-BE" sz="1800" b="0" i="0" u="none" strike="noStrike"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br>
              <a:rPr lang="nl-BE" sz="1800" b="0" i="0" u="none" strike="noStrike">
                <a:effectLst/>
              </a:rPr>
            </a:br>
            <a:endParaRPr lang="nl-BE" sz="1800" b="0" i="0" u="none" strike="noStrike">
              <a:effectLst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795549C-74DC-5816-7296-B1F56258E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8" y="2389164"/>
            <a:ext cx="4572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836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66CDD0-E875-F820-B484-1D6E191654D1}"/>
              </a:ext>
            </a:extLst>
          </p:cNvPr>
          <p:cNvSpPr txBox="1"/>
          <p:nvPr/>
        </p:nvSpPr>
        <p:spPr>
          <a:xfrm>
            <a:off x="133642" y="1354409"/>
            <a:ext cx="744884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Choose a metric to optimize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Collect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Realize data </a:t>
            </a:r>
            <a:r>
              <a:rPr lang="en-US" sz="1200" dirty="0">
                <a:solidFill>
                  <a:srgbClr val="595959"/>
                </a:solidFill>
              </a:rPr>
              <a:t>has mistakes</a:t>
            </a: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 -&gt; rework on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Model performs poorly on one </a:t>
            </a:r>
            <a:r>
              <a:rPr lang="en-US" sz="1200" dirty="0">
                <a:solidFill>
                  <a:srgbClr val="595959"/>
                </a:solidFill>
              </a:rPr>
              <a:t>case</a:t>
            </a: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 -&gt; collect more data for that case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Model performs poorly on most recent data -&gt; collect more recent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Deploy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Dream about $$$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Wake up at 2am to complaints that model biases against one group -&gt; revert to older version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Get more data, train more, do more testing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Deploy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FF0000"/>
                </a:solidFill>
                <a:effectLst/>
              </a:rPr>
              <a:t>Pray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Model performs well but revenue decreasing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FF0000"/>
                </a:solidFill>
                <a:effectLst/>
              </a:rPr>
              <a:t>Cry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Choose a different metric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595959"/>
                </a:solidFill>
                <a:effectLst/>
              </a:rPr>
              <a:t>Start 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1FA1E3-6D34-5228-CC56-F7B3F7310440}"/>
              </a:ext>
            </a:extLst>
          </p:cNvPr>
          <p:cNvSpPr txBox="1"/>
          <p:nvPr/>
        </p:nvSpPr>
        <p:spPr>
          <a:xfrm>
            <a:off x="5605975" y="257175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>
                <a:solidFill>
                  <a:srgbClr val="FF0000"/>
                </a:solidFill>
                <a:effectLst/>
                <a:latin typeface="Nunito" pitchFamily="2" charset="0"/>
              </a:rPr>
              <a:t>Step 15 and 17 are essential</a:t>
            </a:r>
            <a:endParaRPr lang="en-US" b="0">
              <a:effectLst/>
            </a:endParaRPr>
          </a:p>
          <a:p>
            <a:br>
              <a:rPr lang="en-US"/>
            </a:br>
            <a:endParaRPr lang="nl-BE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7F13071D-B2E9-9556-608D-D63A9EE776BA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Myth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2: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Production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-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Reality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0153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Κορυφαία ελληνικά φαράγγια που πρέπει να επισκεφθείτε| travel.gr">
            <a:extLst>
              <a:ext uri="{FF2B5EF4-FFF2-40B4-BE49-F238E27FC236}">
                <a16:creationId xmlns:a16="http://schemas.microsoft.com/office/drawing/2014/main" id="{C6769A0A-F7C2-A123-1B96-50F070B95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32" y="1279315"/>
            <a:ext cx="5374106" cy="357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8A7F59-49F9-C9CE-C71D-58AF07E2634E}"/>
              </a:ext>
            </a:extLst>
          </p:cNvPr>
          <p:cNvSpPr txBox="1"/>
          <p:nvPr/>
        </p:nvSpPr>
        <p:spPr>
          <a:xfrm>
            <a:off x="2005262" y="2637545"/>
            <a:ext cx="117179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Big Companies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AI R&amp;D Labs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EBE252-C6A7-1319-010B-E77FF7EFD7E2}"/>
              </a:ext>
            </a:extLst>
          </p:cNvPr>
          <p:cNvSpPr txBox="1"/>
          <p:nvPr/>
        </p:nvSpPr>
        <p:spPr>
          <a:xfrm>
            <a:off x="5966944" y="2637545"/>
            <a:ext cx="117179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SMEs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Non-AI experts</a:t>
            </a:r>
          </a:p>
        </p:txBody>
      </p:sp>
      <p:pic>
        <p:nvPicPr>
          <p:cNvPr id="9" name="Picture 2" descr="John Travolta Lost GIFs | Tenor">
            <a:extLst>
              <a:ext uri="{FF2B5EF4-FFF2-40B4-BE49-F238E27FC236}">
                <a16:creationId xmlns:a16="http://schemas.microsoft.com/office/drawing/2014/main" id="{A0FF04C5-6262-4CD5-ED46-F9F20F3F7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412" y="2637545"/>
            <a:ext cx="491176" cy="47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EBC1E5-BDF3-002A-70CD-A5A79B83FB98}"/>
              </a:ext>
            </a:extLst>
          </p:cNvPr>
          <p:cNvSpPr txBox="1"/>
          <p:nvPr/>
        </p:nvSpPr>
        <p:spPr>
          <a:xfrm>
            <a:off x="3721768" y="3068842"/>
            <a:ext cx="1700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Confused Data Scientist</a:t>
            </a:r>
          </a:p>
        </p:txBody>
      </p:sp>
      <p:pic>
        <p:nvPicPr>
          <p:cNvPr id="8210" name="Picture 18" descr="Bridge White Background Images – Browse 130,700 Stock Photos, Vectors, and  Video | Adobe Stock">
            <a:extLst>
              <a:ext uri="{FF2B5EF4-FFF2-40B4-BE49-F238E27FC236}">
                <a16:creationId xmlns:a16="http://schemas.microsoft.com/office/drawing/2014/main" id="{65E77C60-534A-C6E9-5BF7-156231D88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5" t="40731" r="16209" b="39386"/>
          <a:stretch/>
        </p:blipFill>
        <p:spPr bwMode="auto">
          <a:xfrm>
            <a:off x="3177056" y="1517184"/>
            <a:ext cx="2498558" cy="56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B3772F80-4529-9044-7A6F-DCC79FDF81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944" b="26693"/>
          <a:stretch/>
        </p:blipFill>
        <p:spPr>
          <a:xfrm>
            <a:off x="8349557" y="4770754"/>
            <a:ext cx="735011" cy="3187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64EF6D-9B25-6304-0528-B3A7FEA93179}"/>
              </a:ext>
            </a:extLst>
          </p:cNvPr>
          <p:cNvSpPr txBox="1"/>
          <p:nvPr/>
        </p:nvSpPr>
        <p:spPr>
          <a:xfrm>
            <a:off x="3251825" y="4847374"/>
            <a:ext cx="2399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Vikos</a:t>
            </a:r>
            <a:r>
              <a:rPr lang="en-US" sz="1200" dirty="0"/>
              <a:t> Canyon in north-west Greece.</a:t>
            </a:r>
            <a:endParaRPr lang="nl-BE" sz="1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AAB55A0-41AB-ECE9-8B83-314AF44293C5}"/>
              </a:ext>
            </a:extLst>
          </p:cNvPr>
          <p:cNvSpPr txBox="1"/>
          <p:nvPr/>
        </p:nvSpPr>
        <p:spPr>
          <a:xfrm>
            <a:off x="198124" y="188105"/>
            <a:ext cx="6029875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The Big Gap</a:t>
            </a:r>
          </a:p>
        </p:txBody>
      </p:sp>
    </p:spTree>
    <p:extLst>
      <p:ext uri="{BB962C8B-B14F-4D97-AF65-F5344CB8AC3E}">
        <p14:creationId xmlns:p14="http://schemas.microsoft.com/office/powerpoint/2010/main" val="1130248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838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The AI Project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Lifecycle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61D4FE7-5747-D608-AA67-689B56DE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9" y="1360214"/>
            <a:ext cx="7603588" cy="158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3FF186-EC1A-9FF8-3FC4-0E8B92706D8A}"/>
              </a:ext>
            </a:extLst>
          </p:cNvPr>
          <p:cNvSpPr txBox="1"/>
          <p:nvPr/>
        </p:nvSpPr>
        <p:spPr>
          <a:xfrm>
            <a:off x="465034" y="3181326"/>
            <a:ext cx="717452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Scoping: </a:t>
            </a:r>
            <a:r>
              <a:rPr lang="en-US"/>
              <a:t>Clearly define the project, the goals, the objectives, </a:t>
            </a:r>
            <a:r>
              <a:rPr lang="en-US" err="1"/>
              <a:t>etc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Data: </a:t>
            </a:r>
            <a:r>
              <a:rPr lang="en-US"/>
              <a:t>Collect, extract or acquire the data needed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Modelling: </a:t>
            </a:r>
            <a:r>
              <a:rPr lang="en-US"/>
              <a:t>“Train” an AI model and perform error analysis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Deployment</a:t>
            </a:r>
            <a:r>
              <a:rPr lang="en-US"/>
              <a:t>: Take the model and integrate it in the production system</a:t>
            </a:r>
          </a:p>
          <a:p>
            <a:pPr>
              <a:lnSpc>
                <a:spcPct val="150000"/>
              </a:lnSpc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1549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BED0F3-553D-EFD6-3DB3-C9E29A85D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1"/>
          <a:stretch/>
        </p:blipFill>
        <p:spPr bwMode="auto">
          <a:xfrm>
            <a:off x="450166" y="1451155"/>
            <a:ext cx="7751299" cy="149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611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of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Scopping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2B56E-7737-59B0-8687-CD1188BBD429}"/>
              </a:ext>
            </a:extLst>
          </p:cNvPr>
          <p:cNvSpPr txBox="1"/>
          <p:nvPr/>
        </p:nvSpPr>
        <p:spPr>
          <a:xfrm>
            <a:off x="198124" y="1429789"/>
            <a:ext cx="732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Main Challenges for SMES in Adopting Data-Driven Technologies</a:t>
            </a:r>
            <a:endParaRPr lang="nl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F1A454-8212-E4D7-1706-2605B8FCDB3F}"/>
              </a:ext>
            </a:extLst>
          </p:cNvPr>
          <p:cNvSpPr txBox="1"/>
          <p:nvPr/>
        </p:nvSpPr>
        <p:spPr>
          <a:xfrm>
            <a:off x="198124" y="2559255"/>
            <a:ext cx="4523505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Obstacles in extracting value from data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Non integrated or outdated IT systems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Complexity of the project </a:t>
            </a:r>
            <a:endParaRPr lang="nl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ACF05-39CB-0ACE-C32B-EBE2B7DEB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620" y="1955496"/>
            <a:ext cx="4586735" cy="20699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C17F-4393-1AA4-5899-5E93C488D195}"/>
              </a:ext>
            </a:extLst>
          </p:cNvPr>
          <p:cNvSpPr txBox="1"/>
          <p:nvPr/>
        </p:nvSpPr>
        <p:spPr>
          <a:xfrm>
            <a:off x="0" y="4774168"/>
            <a:ext cx="8422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World Economic Forum: Empowering Small and Medium Enterprises (SMEs) for Innovation and Success. Briefing paper. June 2023</a:t>
            </a:r>
          </a:p>
          <a:p>
            <a:r>
              <a:rPr lang="nl-BE" sz="900" err="1"/>
              <a:t>Relex</a:t>
            </a:r>
            <a:r>
              <a:rPr lang="nl-BE" sz="900"/>
              <a:t>, Ensemble: Planning </a:t>
            </a:r>
            <a:r>
              <a:rPr lang="nl-BE" sz="900" err="1"/>
              <a:t>for</a:t>
            </a:r>
            <a:r>
              <a:rPr lang="nl-BE" sz="900"/>
              <a:t> Every </a:t>
            </a:r>
            <a:r>
              <a:rPr lang="nl-BE" sz="900" err="1"/>
              <a:t>Future</a:t>
            </a:r>
            <a:r>
              <a:rPr lang="nl-BE" sz="900"/>
              <a:t> in </a:t>
            </a:r>
            <a:r>
              <a:rPr lang="nl-BE" sz="900" err="1"/>
              <a:t>Grocery</a:t>
            </a:r>
            <a:r>
              <a:rPr lang="nl-BE" sz="900"/>
              <a:t> Retail, Survey </a:t>
            </a:r>
            <a:r>
              <a:rPr lang="nl-BE" sz="900" err="1"/>
              <a:t>Based</a:t>
            </a:r>
            <a:r>
              <a:rPr lang="nl-BE" sz="900"/>
              <a:t> Research </a:t>
            </a:r>
            <a:r>
              <a:rPr lang="nl-BE" sz="900" err="1"/>
              <a:t>Study</a:t>
            </a:r>
            <a:r>
              <a:rPr lang="nl-BE" sz="900"/>
              <a:t>. Executive Summary, </a:t>
            </a:r>
            <a:r>
              <a:rPr lang="nl-BE" sz="900" err="1"/>
              <a:t>January</a:t>
            </a:r>
            <a:r>
              <a:rPr lang="nl-BE" sz="900"/>
              <a:t>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26092A-629B-0C41-8EA8-6A8E3C4335A8}"/>
              </a:ext>
            </a:extLst>
          </p:cNvPr>
          <p:cNvSpPr txBox="1"/>
          <p:nvPr/>
        </p:nvSpPr>
        <p:spPr>
          <a:xfrm>
            <a:off x="2547015" y="4355956"/>
            <a:ext cx="420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These Problems are due to bad scoping!</a:t>
            </a:r>
            <a:endParaRPr lang="nl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14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2CFDD8-129F-AA96-A273-63E91758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94" y="2051035"/>
            <a:ext cx="725008" cy="1165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D93DE-7E54-B644-D592-6DB2E6130B4E}"/>
              </a:ext>
            </a:extLst>
          </p:cNvPr>
          <p:cNvSpPr txBox="1"/>
          <p:nvPr/>
        </p:nvSpPr>
        <p:spPr>
          <a:xfrm>
            <a:off x="53631" y="1701271"/>
            <a:ext cx="1333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Data Scientist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4C5D8C-7D08-98C2-5C53-6E5C40BAC0E8}"/>
              </a:ext>
            </a:extLst>
          </p:cNvPr>
          <p:cNvSpPr txBox="1"/>
          <p:nvPr/>
        </p:nvSpPr>
        <p:spPr>
          <a:xfrm>
            <a:off x="53631" y="3308717"/>
            <a:ext cx="217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Bob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Develop a forecasting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Unbiased business practices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Wants to apply it to add value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1AC6A4-3D7B-C57F-FE23-691E91E2A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562" y="2083859"/>
            <a:ext cx="793959" cy="10505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83FBB-1720-017E-FE41-F4ADF7CD6C10}"/>
              </a:ext>
            </a:extLst>
          </p:cNvPr>
          <p:cNvSpPr txBox="1"/>
          <p:nvPr/>
        </p:nvSpPr>
        <p:spPr>
          <a:xfrm>
            <a:off x="2225181" y="170127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Operations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6F09E-D4FA-71D8-C100-D998902BE9ED}"/>
              </a:ext>
            </a:extLst>
          </p:cNvPr>
          <p:cNvSpPr txBox="1"/>
          <p:nvPr/>
        </p:nvSpPr>
        <p:spPr>
          <a:xfrm>
            <a:off x="2225181" y="3308716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Susan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Focuses on inventory costs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Reduces forecasts to order less inventory</a:t>
            </a:r>
            <a:endParaRPr lang="nl-BE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6D008-A63E-5378-DEF5-D23686F2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814" y="2030732"/>
            <a:ext cx="657667" cy="11856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5B1B0B-FF76-2C77-BBFF-C57B764B74B4}"/>
              </a:ext>
            </a:extLst>
          </p:cNvPr>
          <p:cNvSpPr txBox="1"/>
          <p:nvPr/>
        </p:nvSpPr>
        <p:spPr>
          <a:xfrm>
            <a:off x="4687003" y="170283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Sales Manager</a:t>
            </a:r>
            <a:endParaRPr lang="nl-BE" sz="1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0B5EB-033F-E7F6-658F-873EFB1BFCC1}"/>
              </a:ext>
            </a:extLst>
          </p:cNvPr>
          <p:cNvSpPr txBox="1"/>
          <p:nvPr/>
        </p:nvSpPr>
        <p:spPr>
          <a:xfrm>
            <a:off x="4457689" y="3302485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Mark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Inflates forecast for motivation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Higher target, more aggressive marketing </a:t>
            </a:r>
            <a:endParaRPr lang="nl-BE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974C9D-6183-1D97-786A-E1F1F9235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779" y="2138914"/>
            <a:ext cx="880527" cy="14192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795A2F-8EF4-0BA7-4FA0-A27E0CDF936B}"/>
              </a:ext>
            </a:extLst>
          </p:cNvPr>
          <p:cNvSpPr txBox="1"/>
          <p:nvPr/>
        </p:nvSpPr>
        <p:spPr>
          <a:xfrm>
            <a:off x="8229759" y="1725931"/>
            <a:ext cx="636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CEO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1F63CA43-F368-B648-D6C1-DC7506CFD9B1}"/>
              </a:ext>
            </a:extLst>
          </p:cNvPr>
          <p:cNvSpPr/>
          <p:nvPr/>
        </p:nvSpPr>
        <p:spPr>
          <a:xfrm flipH="1">
            <a:off x="6430537" y="1647667"/>
            <a:ext cx="1787304" cy="70561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Why did we fail?</a:t>
            </a:r>
            <a:endParaRPr lang="nl-BE" sz="1200" b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23A828-1779-2BEA-27EF-AF590DE0A557}"/>
              </a:ext>
            </a:extLst>
          </p:cNvPr>
          <p:cNvSpPr txBox="1"/>
          <p:nvPr/>
        </p:nvSpPr>
        <p:spPr>
          <a:xfrm>
            <a:off x="1538869" y="4377738"/>
            <a:ext cx="4827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well-established scoping. Not aligned targets!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16" name="Tekstvak 6">
            <a:extLst>
              <a:ext uri="{FF2B5EF4-FFF2-40B4-BE49-F238E27FC236}">
                <a16:creationId xmlns:a16="http://schemas.microsoft.com/office/drawing/2014/main" id="{2F6806B3-5B89-8128-2D9C-961292FF0561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The Politics of AI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985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76259F-B58F-10FC-1C32-AD9841D1B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762" y="1873451"/>
            <a:ext cx="612030" cy="809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DA15D-6F09-8CFF-B10C-027FC79AF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70" y="1853520"/>
            <a:ext cx="449218" cy="809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AD1A48-E551-FA77-1F04-5B6A0C31F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683" y="3029898"/>
            <a:ext cx="491443" cy="789927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B76E6F6-9200-3610-28A3-8FF0B82FCB2A}"/>
              </a:ext>
            </a:extLst>
          </p:cNvPr>
          <p:cNvSpPr/>
          <p:nvPr/>
        </p:nvSpPr>
        <p:spPr>
          <a:xfrm>
            <a:off x="2499375" y="1303886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Reduce Inventory</a:t>
            </a:r>
            <a:endParaRPr lang="nl-BE" sz="140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412597A-DE5A-018B-79CB-632D3B21B019}"/>
              </a:ext>
            </a:extLst>
          </p:cNvPr>
          <p:cNvSpPr/>
          <p:nvPr/>
        </p:nvSpPr>
        <p:spPr>
          <a:xfrm>
            <a:off x="3657114" y="1300169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Increase margin</a:t>
            </a:r>
            <a:endParaRPr lang="nl-BE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C624CE-B4F2-B4F4-8C54-94CFCA9EC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566" y="1853520"/>
            <a:ext cx="545401" cy="879101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1D2F0B0-0034-5A06-6F18-41AFB1100E25}"/>
              </a:ext>
            </a:extLst>
          </p:cNvPr>
          <p:cNvSpPr/>
          <p:nvPr/>
        </p:nvSpPr>
        <p:spPr>
          <a:xfrm>
            <a:off x="4761085" y="1300168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Profit more</a:t>
            </a:r>
            <a:endParaRPr lang="nl-BE" sz="14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C957A7-8E28-403F-5940-88BBC18D8915}"/>
              </a:ext>
            </a:extLst>
          </p:cNvPr>
          <p:cNvSpPr/>
          <p:nvPr/>
        </p:nvSpPr>
        <p:spPr>
          <a:xfrm>
            <a:off x="74012" y="1611361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business problems</a:t>
            </a:r>
            <a:endParaRPr lang="nl-BE" sz="14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3E397D6-BE00-8980-A62C-7995736D4114}"/>
              </a:ext>
            </a:extLst>
          </p:cNvPr>
          <p:cNvSpPr/>
          <p:nvPr/>
        </p:nvSpPr>
        <p:spPr>
          <a:xfrm>
            <a:off x="74011" y="3047392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Data-driven solutions</a:t>
            </a:r>
            <a:endParaRPr lang="nl-BE" sz="1400"/>
          </a:p>
        </p:txBody>
      </p:sp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8853F018-D063-FB0E-40EF-EAFFEED84358}"/>
              </a:ext>
            </a:extLst>
          </p:cNvPr>
          <p:cNvSpPr/>
          <p:nvPr/>
        </p:nvSpPr>
        <p:spPr>
          <a:xfrm flipH="1">
            <a:off x="1810076" y="2783552"/>
            <a:ext cx="1041873" cy="369332"/>
          </a:xfrm>
          <a:prstGeom prst="cloudCallou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Use AI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DB81098-A34E-5A84-E34D-D5EB9B7F5DFD}"/>
              </a:ext>
            </a:extLst>
          </p:cNvPr>
          <p:cNvSpPr/>
          <p:nvPr/>
        </p:nvSpPr>
        <p:spPr>
          <a:xfrm>
            <a:off x="779067" y="4404023"/>
            <a:ext cx="1610314" cy="6315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Access feasibility and value of solutions</a:t>
            </a:r>
            <a:endParaRPr lang="nl-BE" sz="140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6345D3E-5D73-07EF-C635-8F9EDC4B37AE}"/>
              </a:ext>
            </a:extLst>
          </p:cNvPr>
          <p:cNvSpPr/>
          <p:nvPr/>
        </p:nvSpPr>
        <p:spPr>
          <a:xfrm>
            <a:off x="3344170" y="4404023"/>
            <a:ext cx="1610314" cy="6315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Determine timelines and milestones</a:t>
            </a:r>
            <a:endParaRPr lang="nl-BE" sz="140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680832-C51E-4239-F8E6-5AC24A5E8580}"/>
              </a:ext>
            </a:extLst>
          </p:cNvPr>
          <p:cNvSpPr/>
          <p:nvPr/>
        </p:nvSpPr>
        <p:spPr>
          <a:xfrm>
            <a:off x="5821691" y="4381357"/>
            <a:ext cx="1610314" cy="6315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Set budget</a:t>
            </a:r>
            <a:endParaRPr lang="nl-BE" sz="140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E7CFEA36-9B75-CA06-1767-B1E1F8CF4804}"/>
              </a:ext>
            </a:extLst>
          </p:cNvPr>
          <p:cNvSpPr/>
          <p:nvPr/>
        </p:nvSpPr>
        <p:spPr>
          <a:xfrm rot="5400000">
            <a:off x="616646" y="2444112"/>
            <a:ext cx="545400" cy="328329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E578B2DD-B8BC-9DC3-2EF5-EF578E675EBC}"/>
              </a:ext>
            </a:extLst>
          </p:cNvPr>
          <p:cNvSpPr/>
          <p:nvPr/>
        </p:nvSpPr>
        <p:spPr>
          <a:xfrm>
            <a:off x="2590705" y="4513565"/>
            <a:ext cx="538590" cy="30721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9B96900-09FD-5B4C-8AFE-CAB7FAD520E0}"/>
              </a:ext>
            </a:extLst>
          </p:cNvPr>
          <p:cNvSpPr/>
          <p:nvPr/>
        </p:nvSpPr>
        <p:spPr>
          <a:xfrm>
            <a:off x="5112017" y="4513565"/>
            <a:ext cx="538590" cy="30721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14CD521E-5B26-FD56-DAE7-DEF0659B785A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AI Project.</a:t>
            </a:r>
          </a:p>
        </p:txBody>
      </p:sp>
    </p:spTree>
    <p:extLst>
      <p:ext uri="{BB962C8B-B14F-4D97-AF65-F5344CB8AC3E}">
        <p14:creationId xmlns:p14="http://schemas.microsoft.com/office/powerpoint/2010/main" val="2832589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4" descr="Free photo group of diverse people with joining hands teamwork">
            <a:extLst>
              <a:ext uri="{FF2B5EF4-FFF2-40B4-BE49-F238E27FC236}">
                <a16:creationId xmlns:a16="http://schemas.microsoft.com/office/drawing/2014/main" id="{EDBABEC0-20AB-2295-7602-CA6FFB00A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984" y="1697883"/>
            <a:ext cx="3969650" cy="256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51BFB8-D5D3-9C5F-EF49-FA0C6DEF6EE6}"/>
              </a:ext>
            </a:extLst>
          </p:cNvPr>
          <p:cNvSpPr txBox="1"/>
          <p:nvPr/>
        </p:nvSpPr>
        <p:spPr>
          <a:xfrm>
            <a:off x="81776" y="1824263"/>
            <a:ext cx="4808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Our Scoping Strategy:</a:t>
            </a:r>
          </a:p>
          <a:p>
            <a:endParaRPr lang="en-US" sz="1600" dirty="0"/>
          </a:p>
          <a:p>
            <a:pPr marL="111125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Deep understanding of business processes is fundamental</a:t>
            </a:r>
          </a:p>
          <a:p>
            <a:pPr marL="111125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Accurate model does not guarantee good business decisions</a:t>
            </a:r>
          </a:p>
          <a:p>
            <a:pPr marL="111125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Align decision makers with model developers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endParaRPr lang="nl-BE" sz="1600" dirty="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393E0C7C-2CC9-E06C-A60D-97DE4102B66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in Smart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Planning –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Strategy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2301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AEB719-5929-58CF-0C2B-6A4E76DFC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3995" y="1286107"/>
            <a:ext cx="3556034" cy="38573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A45D16-5F19-D8C8-4021-C8E34D7B4E20}"/>
              </a:ext>
            </a:extLst>
          </p:cNvPr>
          <p:cNvSpPr txBox="1"/>
          <p:nvPr/>
        </p:nvSpPr>
        <p:spPr>
          <a:xfrm>
            <a:off x="289752" y="1724694"/>
            <a:ext cx="366503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conducted 1-1 interviews:</a:t>
            </a:r>
            <a:endParaRPr lang="nl-BE" dirty="0">
              <a:solidFill>
                <a:srgbClr val="FF0000"/>
              </a:solidFill>
            </a:endParaRPr>
          </a:p>
          <a:p>
            <a:endParaRPr lang="nl-BE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Deep Data Understanding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Day-to-Day Operations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Inventory Management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Primary Challenges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Main Obstacles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D2BDC7B1-B08A-F5E4-05E7-B46D9429B1FF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in Smart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Planning -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Collaboration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09497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BF8B4F-9818-D1A9-A6D8-A681BFAF7A69}"/>
              </a:ext>
            </a:extLst>
          </p:cNvPr>
          <p:cNvSpPr/>
          <p:nvPr/>
        </p:nvSpPr>
        <p:spPr>
          <a:xfrm>
            <a:off x="4806178" y="1706673"/>
            <a:ext cx="2728332" cy="32487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984908C-038F-F5D5-8125-467883BEF8FD}"/>
              </a:ext>
            </a:extLst>
          </p:cNvPr>
          <p:cNvSpPr/>
          <p:nvPr/>
        </p:nvSpPr>
        <p:spPr>
          <a:xfrm>
            <a:off x="669071" y="1706673"/>
            <a:ext cx="2728332" cy="3248722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1AF865-7D1D-8BB6-0D9B-C347E304086C}"/>
              </a:ext>
            </a:extLst>
          </p:cNvPr>
          <p:cNvSpPr txBox="1"/>
          <p:nvPr/>
        </p:nvSpPr>
        <p:spPr>
          <a:xfrm>
            <a:off x="5021768" y="1296141"/>
            <a:ext cx="251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We want to move here</a:t>
            </a:r>
          </a:p>
        </p:txBody>
      </p:sp>
      <p:pic>
        <p:nvPicPr>
          <p:cNvPr id="1026" name="Picture 2" descr="Top view food in container">
            <a:extLst>
              <a:ext uri="{FF2B5EF4-FFF2-40B4-BE49-F238E27FC236}">
                <a16:creationId xmlns:a16="http://schemas.microsoft.com/office/drawing/2014/main" id="{C0AEB7FD-8AD0-CADF-B557-B558467BB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4" t="23059" r="23194" b="23410"/>
          <a:stretch/>
        </p:blipFill>
        <p:spPr bwMode="auto">
          <a:xfrm>
            <a:off x="1207376" y="2241234"/>
            <a:ext cx="1587862" cy="105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919712-92AE-23ED-1682-3C80B1959AD5}"/>
              </a:ext>
            </a:extLst>
          </p:cNvPr>
          <p:cNvSpPr txBox="1"/>
          <p:nvPr/>
        </p:nvSpPr>
        <p:spPr>
          <a:xfrm>
            <a:off x="5143737" y="1810663"/>
            <a:ext cx="2163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Raw Materials Level</a:t>
            </a:r>
          </a:p>
        </p:txBody>
      </p:sp>
      <p:pic>
        <p:nvPicPr>
          <p:cNvPr id="1028" name="Picture 4" descr="Top view over colorful hummus">
            <a:extLst>
              <a:ext uri="{FF2B5EF4-FFF2-40B4-BE49-F238E27FC236}">
                <a16:creationId xmlns:a16="http://schemas.microsoft.com/office/drawing/2014/main" id="{F3573D8E-64EF-0FE5-14EA-44ECC6ED1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124" y="2197972"/>
            <a:ext cx="1650380" cy="109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D3C345-46AF-EB1D-B7B0-C52D24B3F0FD}"/>
              </a:ext>
            </a:extLst>
          </p:cNvPr>
          <p:cNvSpPr txBox="1"/>
          <p:nvPr/>
        </p:nvSpPr>
        <p:spPr>
          <a:xfrm>
            <a:off x="5021768" y="3379748"/>
            <a:ext cx="2512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Optimize </a:t>
            </a:r>
            <a:r>
              <a:rPr lang="en-US" sz="1600" err="1"/>
              <a:t>Intentory</a:t>
            </a:r>
            <a:r>
              <a:rPr lang="en-US" sz="1600"/>
              <a:t>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Decisions twice per 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Reduce Food waste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Other?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B7CF17-3BCF-605F-0F28-47C52650CADB}"/>
              </a:ext>
            </a:extLst>
          </p:cNvPr>
          <p:cNvSpPr txBox="1"/>
          <p:nvPr/>
        </p:nvSpPr>
        <p:spPr>
          <a:xfrm>
            <a:off x="1207376" y="1291058"/>
            <a:ext cx="165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We are Here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EFA8115-60D0-8099-DDA7-FEB426961BED}"/>
              </a:ext>
            </a:extLst>
          </p:cNvPr>
          <p:cNvSpPr/>
          <p:nvPr/>
        </p:nvSpPr>
        <p:spPr>
          <a:xfrm>
            <a:off x="3646451" y="3077737"/>
            <a:ext cx="945539" cy="468351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A5EBBA-1E0F-BED2-89A8-891CD652968B}"/>
              </a:ext>
            </a:extLst>
          </p:cNvPr>
          <p:cNvSpPr txBox="1"/>
          <p:nvPr/>
        </p:nvSpPr>
        <p:spPr>
          <a:xfrm>
            <a:off x="1375316" y="1810663"/>
            <a:ext cx="165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Meal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A4CD06-095C-E552-BA6D-E3700D702403}"/>
              </a:ext>
            </a:extLst>
          </p:cNvPr>
          <p:cNvSpPr txBox="1"/>
          <p:nvPr/>
        </p:nvSpPr>
        <p:spPr>
          <a:xfrm>
            <a:off x="892096" y="3379748"/>
            <a:ext cx="25127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Forecast Demand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No Stock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Daily Decisions for 7 days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Optimize Business tasks</a:t>
            </a:r>
          </a:p>
          <a:p>
            <a:r>
              <a:rPr lang="en-US" sz="1600" dirty="0"/>
              <a:t>(</a:t>
            </a:r>
            <a:r>
              <a:rPr lang="en-US" sz="1600" dirty="0" err="1"/>
              <a:t>eg</a:t>
            </a:r>
            <a:r>
              <a:rPr lang="en-US" sz="1600" dirty="0"/>
              <a:t> </a:t>
            </a:r>
            <a:r>
              <a:rPr lang="en-US" sz="1600" dirty="0" err="1"/>
              <a:t>personeel</a:t>
            </a:r>
            <a:r>
              <a:rPr lang="en-US" sz="1600" dirty="0"/>
              <a:t> planning, meal selection </a:t>
            </a:r>
            <a:r>
              <a:rPr lang="en-US" sz="1600" dirty="0" err="1"/>
              <a:t>etc</a:t>
            </a:r>
            <a:r>
              <a:rPr lang="en-US" sz="16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5" name="Tekstvak 6">
            <a:extLst>
              <a:ext uri="{FF2B5EF4-FFF2-40B4-BE49-F238E27FC236}">
                <a16:creationId xmlns:a16="http://schemas.microsoft.com/office/drawing/2014/main" id="{FEC17DA9-545D-CE32-DE8E-D06AFC65778D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in Smart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Planning -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Methodology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71995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86FD93D-EFFE-8E77-C458-F56312584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852" y="1690560"/>
            <a:ext cx="5699894" cy="245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8DBE77-CFCA-0A23-5C6B-3CB648865589}"/>
              </a:ext>
            </a:extLst>
          </p:cNvPr>
          <p:cNvSpPr txBox="1"/>
          <p:nvPr/>
        </p:nvSpPr>
        <p:spPr>
          <a:xfrm>
            <a:off x="0" y="1637721"/>
            <a:ext cx="3608158" cy="227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endParaRPr lang="en-US" sz="1600" dirty="0"/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 dirty="0"/>
              <a:t>Forecast daily demand of meals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 dirty="0"/>
              <a:t>Decompose meals to raw ingredients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 dirty="0"/>
              <a:t>Aggregate daily needed raw ingredients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 dirty="0"/>
              <a:t>Optimize Inventory Management</a:t>
            </a:r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773519B9-0185-90A6-317C-FCC92501FBF9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in Smart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Planning -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Methodology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31211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844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0648064-59AF-A128-ABA3-608688AE0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7038"/>
            <a:ext cx="9144000" cy="174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3F8BCBCB-5D46-C9D2-45E3-D42BD81600B0}"/>
              </a:ext>
            </a:extLst>
          </p:cNvPr>
          <p:cNvSpPr txBox="1"/>
          <p:nvPr/>
        </p:nvSpPr>
        <p:spPr>
          <a:xfrm>
            <a:off x="198125" y="188105"/>
            <a:ext cx="6549184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</p:txBody>
      </p:sp>
    </p:spTree>
    <p:extLst>
      <p:ext uri="{BB962C8B-B14F-4D97-AF65-F5344CB8AC3E}">
        <p14:creationId xmlns:p14="http://schemas.microsoft.com/office/powerpoint/2010/main" val="258985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r>
              <a:rPr lang="nl-BE" sz="2000" b="1" dirty="0">
                <a:latin typeface="Poppins" pitchFamily="2" charset="77"/>
                <a:cs typeface="Poppins" pitchFamily="2" charset="77"/>
              </a:rPr>
              <a:t>The Golden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Rule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7170" name="Picture 2" descr="Image credit: Posted on Twitter">
            <a:extLst>
              <a:ext uri="{FF2B5EF4-FFF2-40B4-BE49-F238E27FC236}">
                <a16:creationId xmlns:a16="http://schemas.microsoft.com/office/drawing/2014/main" id="{0BD9D286-2A10-7DBD-3193-7D2DE938F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044" y="1507453"/>
            <a:ext cx="3703655" cy="2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B54B07-98A6-BADB-C729-30B625DE7902}"/>
              </a:ext>
            </a:extLst>
          </p:cNvPr>
          <p:cNvSpPr txBox="1"/>
          <p:nvPr/>
        </p:nvSpPr>
        <p:spPr>
          <a:xfrm>
            <a:off x="3290334" y="4363844"/>
            <a:ext cx="2193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Source: underfitted, twitter</a:t>
            </a:r>
            <a:endParaRPr lang="nl-BE" sz="1100"/>
          </a:p>
        </p:txBody>
      </p:sp>
    </p:spTree>
    <p:extLst>
      <p:ext uri="{BB962C8B-B14F-4D97-AF65-F5344CB8AC3E}">
        <p14:creationId xmlns:p14="http://schemas.microsoft.com/office/powerpoint/2010/main" val="4012858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D709ED-E4A6-DA5B-68AE-06169BE6917A}"/>
              </a:ext>
            </a:extLst>
          </p:cNvPr>
          <p:cNvSpPr txBox="1"/>
          <p:nvPr/>
        </p:nvSpPr>
        <p:spPr>
          <a:xfrm>
            <a:off x="66907" y="1423484"/>
            <a:ext cx="559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Why better data is more important than better models?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6833D5-771A-B8EF-8EFD-6A8BC5B98511}"/>
              </a:ext>
            </a:extLst>
          </p:cNvPr>
          <p:cNvSpPr txBox="1"/>
          <p:nvPr/>
        </p:nvSpPr>
        <p:spPr>
          <a:xfrm>
            <a:off x="30060" y="2038900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buFont typeface="+mj-lt"/>
              <a:buAutoNum type="arabicPeriod"/>
              <a:tabLst>
                <a:tab pos="1316038" algn="l"/>
              </a:tabLst>
            </a:pPr>
            <a:r>
              <a:rPr lang="en-US" sz="1600" b="1" dirty="0"/>
              <a:t>Models are only as good as their training data.</a:t>
            </a:r>
            <a:endParaRPr lang="nl-BE" sz="1600" b="1" dirty="0"/>
          </a:p>
          <a:p>
            <a:pPr>
              <a:tabLst>
                <a:tab pos="1316038" algn="l"/>
              </a:tabLst>
            </a:pPr>
            <a:r>
              <a:rPr lang="nl-BE" sz="1600" dirty="0" err="1"/>
              <a:t>Regardless</a:t>
            </a:r>
            <a:r>
              <a:rPr lang="nl-BE" sz="1600" dirty="0"/>
              <a:t> </a:t>
            </a:r>
            <a:r>
              <a:rPr lang="nl-BE" sz="1600" dirty="0" err="1"/>
              <a:t>the</a:t>
            </a:r>
            <a:r>
              <a:rPr lang="nl-BE" sz="1600" dirty="0"/>
              <a:t> model, </a:t>
            </a:r>
            <a:r>
              <a:rPr lang="nl-BE" sz="1600" dirty="0" err="1"/>
              <a:t>if</a:t>
            </a:r>
            <a:r>
              <a:rPr lang="nl-BE" sz="1600" dirty="0"/>
              <a:t> data is bad or </a:t>
            </a:r>
            <a:r>
              <a:rPr lang="nl-BE" sz="1600" dirty="0" err="1"/>
              <a:t>biased</a:t>
            </a:r>
            <a:r>
              <a:rPr lang="nl-BE" sz="1600" dirty="0"/>
              <a:t>, </a:t>
            </a:r>
            <a:r>
              <a:rPr lang="nl-BE" sz="1600" dirty="0" err="1"/>
              <a:t>results</a:t>
            </a:r>
            <a:r>
              <a:rPr lang="nl-BE" sz="1600" dirty="0"/>
              <a:t> </a:t>
            </a:r>
            <a:r>
              <a:rPr lang="nl-BE" sz="1600" dirty="0" err="1"/>
              <a:t>will</a:t>
            </a:r>
            <a:r>
              <a:rPr lang="nl-BE" sz="1600" dirty="0"/>
              <a:t> </a:t>
            </a:r>
            <a:r>
              <a:rPr lang="nl-BE" sz="1600" dirty="0" err="1"/>
              <a:t>be</a:t>
            </a:r>
            <a:r>
              <a:rPr lang="nl-BE" sz="1600" dirty="0"/>
              <a:t> </a:t>
            </a:r>
            <a:r>
              <a:rPr lang="nl-BE" sz="1600" dirty="0" err="1"/>
              <a:t>too</a:t>
            </a:r>
            <a:r>
              <a:rPr lang="nl-BE" sz="1600" dirty="0"/>
              <a:t>!</a:t>
            </a:r>
            <a:endParaRPr lang="en-US" sz="1600" dirty="0"/>
          </a:p>
        </p:txBody>
      </p:sp>
      <p:pic>
        <p:nvPicPr>
          <p:cNvPr id="3076" name="Picture 4" descr="How House Cats Evolved | Scientific American">
            <a:extLst>
              <a:ext uri="{FF2B5EF4-FFF2-40B4-BE49-F238E27FC236}">
                <a16:creationId xmlns:a16="http://schemas.microsoft.com/office/drawing/2014/main" id="{B534ED36-C3A6-1CE1-0277-E16B900D2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1537460"/>
            <a:ext cx="738768" cy="59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What's the longest a cat can live for? Here are the world's oldest felines  - BBC Science Focus Magazine">
            <a:extLst>
              <a:ext uri="{FF2B5EF4-FFF2-40B4-BE49-F238E27FC236}">
                <a16:creationId xmlns:a16="http://schemas.microsoft.com/office/drawing/2014/main" id="{5A570B23-ED2F-0733-29F0-C37A15AF5D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3080" name="Picture 8" descr="Common “Facts” About Cats That Are Actually False | Reader's Digest">
            <a:extLst>
              <a:ext uri="{FF2B5EF4-FFF2-40B4-BE49-F238E27FC236}">
                <a16:creationId xmlns:a16="http://schemas.microsoft.com/office/drawing/2014/main" id="{EAB1A575-5595-81D5-85E2-1898EE668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2508672"/>
            <a:ext cx="805381" cy="5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494A4D-DB54-2AF1-C60D-C80208EACC75}"/>
              </a:ext>
            </a:extLst>
          </p:cNvPr>
          <p:cNvSpPr txBox="1"/>
          <p:nvPr/>
        </p:nvSpPr>
        <p:spPr>
          <a:xfrm>
            <a:off x="5934304" y="1300373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A23892-0D0F-A02B-4413-C3CCAAAEDDA2}"/>
              </a:ext>
            </a:extLst>
          </p:cNvPr>
          <p:cNvSpPr txBox="1"/>
          <p:nvPr/>
        </p:nvSpPr>
        <p:spPr>
          <a:xfrm>
            <a:off x="5934304" y="2231191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FED67A7-EB9C-0D0D-1787-AF0E430063CD}"/>
              </a:ext>
            </a:extLst>
          </p:cNvPr>
          <p:cNvSpPr/>
          <p:nvPr/>
        </p:nvSpPr>
        <p:spPr>
          <a:xfrm>
            <a:off x="7056864" y="2137093"/>
            <a:ext cx="948785" cy="3820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AI Model</a:t>
            </a:r>
            <a:endParaRPr lang="nl-BE" sz="1400"/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9D3796B3-7E9D-055E-F1B7-63ABEE376518}"/>
              </a:ext>
            </a:extLst>
          </p:cNvPr>
          <p:cNvCxnSpPr>
            <a:cxnSpLocks/>
            <a:stCxn id="3076" idx="3"/>
            <a:endCxn id="10" idx="1"/>
          </p:cNvCxnSpPr>
          <p:nvPr/>
        </p:nvCxnSpPr>
        <p:spPr>
          <a:xfrm>
            <a:off x="6673072" y="1837277"/>
            <a:ext cx="383792" cy="49083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BB7A5FF7-E097-73C1-DD14-AB09C5617C1C}"/>
              </a:ext>
            </a:extLst>
          </p:cNvPr>
          <p:cNvCxnSpPr>
            <a:cxnSpLocks/>
            <a:stCxn id="3080" idx="3"/>
            <a:endCxn id="10" idx="1"/>
          </p:cNvCxnSpPr>
          <p:nvPr/>
        </p:nvCxnSpPr>
        <p:spPr>
          <a:xfrm flipV="1">
            <a:off x="6739685" y="2328108"/>
            <a:ext cx="317179" cy="453450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2" name="Picture 10" descr="Cats are lucky charms! - Times of India">
            <a:extLst>
              <a:ext uri="{FF2B5EF4-FFF2-40B4-BE49-F238E27FC236}">
                <a16:creationId xmlns:a16="http://schemas.microsoft.com/office/drawing/2014/main" id="{E48D2636-D2FA-B41F-F2B9-F37416EAF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178" y="2088064"/>
            <a:ext cx="644915" cy="48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11B771E-513F-B0E4-D0AB-8400E1235AF3}"/>
              </a:ext>
            </a:extLst>
          </p:cNvPr>
          <p:cNvCxnSpPr>
            <a:cxnSpLocks/>
            <a:stCxn id="10" idx="3"/>
            <a:endCxn id="3082" idx="1"/>
          </p:cNvCxnSpPr>
          <p:nvPr/>
        </p:nvCxnSpPr>
        <p:spPr>
          <a:xfrm>
            <a:off x="8005649" y="2328108"/>
            <a:ext cx="426529" cy="17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0A7E9D6-61C2-F47C-AD1E-DB1E0C2A9292}"/>
              </a:ext>
            </a:extLst>
          </p:cNvPr>
          <p:cNvSpPr txBox="1"/>
          <p:nvPr/>
        </p:nvSpPr>
        <p:spPr>
          <a:xfrm>
            <a:off x="8434500" y="1837276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0965CD-4892-CF06-947B-286777469F6F}"/>
              </a:ext>
            </a:extLst>
          </p:cNvPr>
          <p:cNvSpPr txBox="1"/>
          <p:nvPr/>
        </p:nvSpPr>
        <p:spPr>
          <a:xfrm>
            <a:off x="66907" y="2934765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16038" algn="l"/>
              </a:tabLst>
            </a:pPr>
            <a:r>
              <a:rPr lang="en-US" sz="1600" b="1"/>
              <a:t>2. Personalized data MATTERS!!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/>
              <a:t>Data </a:t>
            </a:r>
            <a:r>
              <a:rPr lang="nl-BE" sz="1600" err="1"/>
              <a:t>should</a:t>
            </a:r>
            <a:r>
              <a:rPr lang="nl-BE" sz="1600"/>
              <a:t> match </a:t>
            </a:r>
            <a:r>
              <a:rPr lang="nl-BE" sz="1600" err="1"/>
              <a:t>the</a:t>
            </a:r>
            <a:r>
              <a:rPr lang="nl-BE" sz="1600"/>
              <a:t> domain, </a:t>
            </a:r>
            <a:r>
              <a:rPr lang="nl-BE" sz="1600" err="1"/>
              <a:t>so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model </a:t>
            </a:r>
            <a:r>
              <a:rPr lang="nl-BE" sz="1600" err="1"/>
              <a:t>can</a:t>
            </a:r>
            <a:r>
              <a:rPr lang="nl-BE" sz="1600"/>
              <a:t> “</a:t>
            </a:r>
            <a:r>
              <a:rPr lang="nl-BE" sz="1600" err="1"/>
              <a:t>understand</a:t>
            </a:r>
            <a:r>
              <a:rPr lang="nl-BE" sz="1600"/>
              <a:t>”</a:t>
            </a:r>
            <a:endParaRPr lang="en-US" sz="16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C3AEC9-5C06-69B4-D958-9B7580032144}"/>
              </a:ext>
            </a:extLst>
          </p:cNvPr>
          <p:cNvSpPr txBox="1"/>
          <p:nvPr/>
        </p:nvSpPr>
        <p:spPr>
          <a:xfrm>
            <a:off x="66907" y="3867254"/>
            <a:ext cx="4389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16038" algn="l"/>
              </a:tabLst>
            </a:pPr>
            <a:r>
              <a:rPr lang="en-US" sz="1600" b="1"/>
              <a:t>3. Informative (and lots of) data is the key!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 err="1"/>
              <a:t>Explain</a:t>
            </a:r>
            <a:r>
              <a:rPr lang="nl-BE" sz="1600"/>
              <a:t> </a:t>
            </a:r>
            <a:r>
              <a:rPr lang="nl-BE" sz="1600" err="1"/>
              <a:t>variability</a:t>
            </a:r>
            <a:r>
              <a:rPr lang="nl-BE" sz="1600"/>
              <a:t> of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tasks</a:t>
            </a:r>
            <a:r>
              <a:rPr lang="nl-BE" sz="1600"/>
              <a:t> </a:t>
            </a:r>
            <a:r>
              <a:rPr lang="nl-BE" sz="1600" err="1"/>
              <a:t>with</a:t>
            </a:r>
            <a:r>
              <a:rPr lang="nl-BE" sz="1600"/>
              <a:t> more </a:t>
            </a:r>
            <a:r>
              <a:rPr lang="nl-BE" sz="1600" err="1"/>
              <a:t>examples</a:t>
            </a:r>
            <a:endParaRPr lang="en-US" sz="1600"/>
          </a:p>
        </p:txBody>
      </p:sp>
      <p:pic>
        <p:nvPicPr>
          <p:cNvPr id="3084" name="Picture 12" descr="Eclipse of the Super Flower Moon – MindscapeFX">
            <a:extLst>
              <a:ext uri="{FF2B5EF4-FFF2-40B4-BE49-F238E27FC236}">
                <a16:creationId xmlns:a16="http://schemas.microsoft.com/office/drawing/2014/main" id="{EF77C047-7C75-18E6-9CCD-0FEDD7BBC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276" y="3432346"/>
            <a:ext cx="1928380" cy="119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5CE22CB-AF87-D873-7B8B-5A809454894E}"/>
              </a:ext>
            </a:extLst>
          </p:cNvPr>
          <p:cNvSpPr txBox="1"/>
          <p:nvPr/>
        </p:nvSpPr>
        <p:spPr>
          <a:xfrm>
            <a:off x="5568646" y="4709174"/>
            <a:ext cx="3344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Tesla self-driving car thought the eclipse was a red light</a:t>
            </a:r>
            <a:endParaRPr lang="nl-BE" sz="1050" b="1" dirty="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BE526D9E-6583-6B6E-0D7E-60F20E207C86}"/>
              </a:ext>
            </a:extLst>
          </p:cNvPr>
          <p:cNvSpPr txBox="1"/>
          <p:nvPr/>
        </p:nvSpPr>
        <p:spPr>
          <a:xfrm>
            <a:off x="198124" y="188105"/>
            <a:ext cx="8038909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Data over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Models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0304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Two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Key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Questions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on Data.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49367B-7AC5-F7F2-93D3-BD799F71F7C3}"/>
              </a:ext>
            </a:extLst>
          </p:cNvPr>
          <p:cNvSpPr txBox="1"/>
          <p:nvPr/>
        </p:nvSpPr>
        <p:spPr>
          <a:xfrm>
            <a:off x="79176" y="2701628"/>
            <a:ext cx="8150421" cy="2023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</a:rPr>
              <a:t>What</a:t>
            </a:r>
            <a:r>
              <a:rPr lang="nl-BE" sz="1600" b="1" dirty="0">
                <a:solidFill>
                  <a:srgbClr val="FF0000"/>
                </a:solidFill>
              </a:rPr>
              <a:t> is high </a:t>
            </a:r>
            <a:r>
              <a:rPr lang="nl-BE" sz="1600" b="1" dirty="0" err="1">
                <a:solidFill>
                  <a:srgbClr val="FF0000"/>
                </a:solidFill>
              </a:rPr>
              <a:t>quality</a:t>
            </a:r>
            <a:r>
              <a:rPr lang="nl-BE" sz="1600" b="1" dirty="0">
                <a:solidFill>
                  <a:srgbClr val="FF0000"/>
                </a:solidFill>
              </a:rPr>
              <a:t> data?</a:t>
            </a:r>
          </a:p>
          <a:p>
            <a:endParaRPr lang="nl-BE" sz="1600" dirty="0"/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dirty="0"/>
              <a:t>Relevant -&gt; Data </a:t>
            </a:r>
            <a:r>
              <a:rPr lang="nl-BE" sz="1600" dirty="0" err="1"/>
              <a:t>should</a:t>
            </a:r>
            <a:r>
              <a:rPr lang="nl-BE" sz="1600" dirty="0"/>
              <a:t> match </a:t>
            </a:r>
            <a:r>
              <a:rPr lang="nl-BE" sz="1600" dirty="0" err="1"/>
              <a:t>the</a:t>
            </a:r>
            <a:r>
              <a:rPr lang="nl-BE" sz="1600" dirty="0"/>
              <a:t> domain of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task</a:t>
            </a:r>
            <a:r>
              <a:rPr lang="nl-BE" sz="1600" dirty="0"/>
              <a:t>.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dirty="0" err="1"/>
              <a:t>Representitive</a:t>
            </a:r>
            <a:r>
              <a:rPr lang="nl-BE" sz="1600" dirty="0"/>
              <a:t> -&gt; Data </a:t>
            </a:r>
            <a:r>
              <a:rPr lang="nl-BE" sz="1600" dirty="0" err="1"/>
              <a:t>should</a:t>
            </a:r>
            <a:r>
              <a:rPr lang="nl-BE" sz="1600" dirty="0"/>
              <a:t> </a:t>
            </a:r>
            <a:r>
              <a:rPr lang="nl-BE" sz="1600" dirty="0" err="1"/>
              <a:t>reflect</a:t>
            </a:r>
            <a:r>
              <a:rPr lang="nl-BE" sz="1600" dirty="0"/>
              <a:t>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diversity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variability</a:t>
            </a:r>
            <a:r>
              <a:rPr lang="nl-BE" sz="1600" dirty="0"/>
              <a:t> of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task</a:t>
            </a:r>
            <a:r>
              <a:rPr lang="nl-BE" sz="1600" dirty="0"/>
              <a:t>.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dirty="0" err="1"/>
              <a:t>Reliable</a:t>
            </a:r>
            <a:r>
              <a:rPr lang="nl-BE" sz="1600" dirty="0"/>
              <a:t> -&gt; Data </a:t>
            </a:r>
            <a:r>
              <a:rPr lang="nl-BE" sz="1600" dirty="0" err="1"/>
              <a:t>should</a:t>
            </a:r>
            <a:r>
              <a:rPr lang="nl-BE" sz="1600" dirty="0"/>
              <a:t> </a:t>
            </a:r>
            <a:r>
              <a:rPr lang="nl-BE" sz="1600" dirty="0" err="1"/>
              <a:t>be</a:t>
            </a:r>
            <a:r>
              <a:rPr lang="nl-BE" sz="1600" dirty="0"/>
              <a:t> accurate, consistent </a:t>
            </a:r>
            <a:r>
              <a:rPr lang="nl-BE" sz="1600" dirty="0" err="1"/>
              <a:t>and</a:t>
            </a:r>
            <a:r>
              <a:rPr lang="nl-BE" sz="1600" dirty="0"/>
              <a:t> complete.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dirty="0" err="1"/>
              <a:t>Responsible</a:t>
            </a:r>
            <a:r>
              <a:rPr lang="nl-BE" sz="1600" dirty="0"/>
              <a:t> -&gt; Data </a:t>
            </a:r>
            <a:r>
              <a:rPr lang="nl-BE" sz="1600" dirty="0" err="1"/>
              <a:t>should</a:t>
            </a:r>
            <a:r>
              <a:rPr lang="nl-BE" sz="1600" dirty="0"/>
              <a:t> </a:t>
            </a:r>
            <a:r>
              <a:rPr lang="nl-BE" sz="1600" dirty="0" err="1"/>
              <a:t>be</a:t>
            </a:r>
            <a:r>
              <a:rPr lang="nl-BE" sz="1600" dirty="0"/>
              <a:t> </a:t>
            </a:r>
            <a:r>
              <a:rPr lang="nl-BE" sz="1600" dirty="0" err="1"/>
              <a:t>ethical</a:t>
            </a:r>
            <a:r>
              <a:rPr lang="nl-BE" sz="1600" dirty="0"/>
              <a:t>, </a:t>
            </a:r>
            <a:r>
              <a:rPr lang="nl-BE" sz="1600" dirty="0" err="1"/>
              <a:t>legal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respectfull</a:t>
            </a:r>
            <a:r>
              <a:rPr lang="nl-BE" sz="1600" dirty="0"/>
              <a:t> of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rights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interests</a:t>
            </a:r>
            <a:r>
              <a:rPr lang="nl-BE" sz="16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01BDD4-7DE9-F4CE-EC85-48658D6859B3}"/>
              </a:ext>
            </a:extLst>
          </p:cNvPr>
          <p:cNvSpPr txBox="1"/>
          <p:nvPr/>
        </p:nvSpPr>
        <p:spPr>
          <a:xfrm>
            <a:off x="79175" y="1557348"/>
            <a:ext cx="8150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</a:rPr>
              <a:t>How </a:t>
            </a:r>
            <a:r>
              <a:rPr lang="nl-BE" sz="1600" b="1" dirty="0" err="1">
                <a:solidFill>
                  <a:srgbClr val="FF0000"/>
                </a:solidFill>
              </a:rPr>
              <a:t>much</a:t>
            </a:r>
            <a:r>
              <a:rPr lang="nl-BE" sz="1600" b="1" dirty="0">
                <a:solidFill>
                  <a:srgbClr val="FF0000"/>
                </a:solidFill>
              </a:rPr>
              <a:t> data is </a:t>
            </a:r>
            <a:r>
              <a:rPr lang="nl-BE" sz="1600" b="1" dirty="0" err="1">
                <a:solidFill>
                  <a:srgbClr val="FF0000"/>
                </a:solidFill>
              </a:rPr>
              <a:t>enough</a:t>
            </a:r>
            <a:r>
              <a:rPr lang="nl-BE" sz="1600" b="1" dirty="0">
                <a:solidFill>
                  <a:srgbClr val="FF0000"/>
                </a:solidFill>
              </a:rPr>
              <a:t> data?</a:t>
            </a:r>
            <a:r>
              <a:rPr lang="nl-BE" sz="1600" b="1" dirty="0"/>
              <a:t> </a:t>
            </a:r>
          </a:p>
          <a:p>
            <a:r>
              <a:rPr lang="nl-BE" sz="1600" dirty="0"/>
              <a:t>Depends!</a:t>
            </a:r>
          </a:p>
          <a:p>
            <a:r>
              <a:rPr lang="nl-BE" sz="1600" dirty="0" err="1"/>
              <a:t>Example</a:t>
            </a:r>
            <a:r>
              <a:rPr lang="nl-BE" sz="1600" dirty="0"/>
              <a:t>: </a:t>
            </a:r>
            <a:r>
              <a:rPr lang="nl-BE" sz="1600" dirty="0" err="1"/>
              <a:t>If</a:t>
            </a:r>
            <a:r>
              <a:rPr lang="nl-BE" sz="1600" dirty="0"/>
              <a:t> </a:t>
            </a:r>
            <a:r>
              <a:rPr lang="nl-BE" sz="1600" dirty="0" err="1"/>
              <a:t>your</a:t>
            </a:r>
            <a:r>
              <a:rPr lang="nl-BE" sz="1600" dirty="0"/>
              <a:t> data has multiple </a:t>
            </a:r>
            <a:r>
              <a:rPr lang="nl-BE" sz="1600" dirty="0" err="1"/>
              <a:t>variations</a:t>
            </a:r>
            <a:r>
              <a:rPr lang="nl-BE" sz="1600" dirty="0"/>
              <a:t>, multiple </a:t>
            </a:r>
            <a:r>
              <a:rPr lang="nl-BE" sz="1600" dirty="0" err="1"/>
              <a:t>such</a:t>
            </a:r>
            <a:r>
              <a:rPr lang="nl-BE" sz="1600" dirty="0"/>
              <a:t> </a:t>
            </a:r>
            <a:r>
              <a:rPr lang="nl-BE" sz="1600" dirty="0" err="1"/>
              <a:t>examples</a:t>
            </a:r>
            <a:r>
              <a:rPr lang="nl-BE" sz="1600" dirty="0"/>
              <a:t> are </a:t>
            </a:r>
            <a:r>
              <a:rPr lang="nl-BE" sz="1600" dirty="0" err="1"/>
              <a:t>needed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2525042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Some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Statistics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052" name="Picture 4" descr="Δεν υπάρχει διαθέσιμη περιγραφή.">
            <a:extLst>
              <a:ext uri="{FF2B5EF4-FFF2-40B4-BE49-F238E27FC236}">
                <a16:creationId xmlns:a16="http://schemas.microsoft.com/office/drawing/2014/main" id="{6B14B981-5C1E-AFCC-6959-236F8B594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833" y="1316927"/>
            <a:ext cx="2216421" cy="13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Δεν υπάρχει διαθέσιμη περιγραφή.">
            <a:extLst>
              <a:ext uri="{FF2B5EF4-FFF2-40B4-BE49-F238E27FC236}">
                <a16:creationId xmlns:a16="http://schemas.microsoft.com/office/drawing/2014/main" id="{89F8AE5C-54BD-069C-76AF-658643683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98" y="1316927"/>
            <a:ext cx="2216421" cy="13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Δεν υπάρχει διαθέσιμη περιγραφή.">
            <a:extLst>
              <a:ext uri="{FF2B5EF4-FFF2-40B4-BE49-F238E27FC236}">
                <a16:creationId xmlns:a16="http://schemas.microsoft.com/office/drawing/2014/main" id="{69D028BE-7DD8-7BA2-E0D9-0A848A042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31" y="3212101"/>
            <a:ext cx="2216421" cy="13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FC792D37-7290-3107-8CCA-D7735F24A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69" y="1316927"/>
            <a:ext cx="2216421" cy="13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Δεν υπάρχει διαθέσιμη περιγραφή.">
            <a:extLst>
              <a:ext uri="{FF2B5EF4-FFF2-40B4-BE49-F238E27FC236}">
                <a16:creationId xmlns:a16="http://schemas.microsoft.com/office/drawing/2014/main" id="{5169685F-D928-D723-0C82-1C503596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668" y="3212101"/>
            <a:ext cx="2216421" cy="13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A438CE-024F-0048-23E5-8D1072E3A718}"/>
              </a:ext>
            </a:extLst>
          </p:cNvPr>
          <p:cNvSpPr txBox="1"/>
          <p:nvPr/>
        </p:nvSpPr>
        <p:spPr>
          <a:xfrm>
            <a:off x="6194751" y="2718857"/>
            <a:ext cx="141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Total Meals: 234</a:t>
            </a:r>
          </a:p>
          <a:p>
            <a:r>
              <a:rPr lang="en-US" sz="1200" b="1"/>
              <a:t>Total Months: 8.1</a:t>
            </a:r>
            <a:endParaRPr lang="nl-BE" sz="12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38E08-513D-9278-0526-0739FC692935}"/>
              </a:ext>
            </a:extLst>
          </p:cNvPr>
          <p:cNvSpPr txBox="1"/>
          <p:nvPr/>
        </p:nvSpPr>
        <p:spPr>
          <a:xfrm>
            <a:off x="5053662" y="4633119"/>
            <a:ext cx="141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Total Meals: 231</a:t>
            </a:r>
          </a:p>
          <a:p>
            <a:r>
              <a:rPr lang="en-US" sz="1200" b="1"/>
              <a:t>Total Months: 38</a:t>
            </a:r>
            <a:endParaRPr lang="nl-BE" sz="12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E2BAC2-B29A-DD3F-2ABE-3560FBF757AF}"/>
              </a:ext>
            </a:extLst>
          </p:cNvPr>
          <p:cNvSpPr txBox="1"/>
          <p:nvPr/>
        </p:nvSpPr>
        <p:spPr>
          <a:xfrm>
            <a:off x="2049129" y="4633119"/>
            <a:ext cx="154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Total Meals: 55</a:t>
            </a:r>
          </a:p>
          <a:p>
            <a:r>
              <a:rPr lang="en-US" sz="1200" b="1"/>
              <a:t>Total Months: 122.5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72F04-B5B9-5CA4-A0A7-FF02DD620634}"/>
              </a:ext>
            </a:extLst>
          </p:cNvPr>
          <p:cNvSpPr txBox="1"/>
          <p:nvPr/>
        </p:nvSpPr>
        <p:spPr>
          <a:xfrm>
            <a:off x="3625620" y="2718857"/>
            <a:ext cx="141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Total Meals: 1488</a:t>
            </a:r>
          </a:p>
          <a:p>
            <a:r>
              <a:rPr lang="en-US" sz="1200" b="1"/>
              <a:t>Total Months: 23.2</a:t>
            </a:r>
            <a:endParaRPr lang="nl-BE" sz="12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8DF778-16FD-9976-3F25-91752D621B6D}"/>
              </a:ext>
            </a:extLst>
          </p:cNvPr>
          <p:cNvSpPr txBox="1"/>
          <p:nvPr/>
        </p:nvSpPr>
        <p:spPr>
          <a:xfrm>
            <a:off x="1105307" y="2718857"/>
            <a:ext cx="1419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Total Meals: 16</a:t>
            </a:r>
          </a:p>
          <a:p>
            <a:r>
              <a:rPr lang="en-US" sz="1200" b="1"/>
              <a:t>Total Months: 11.5</a:t>
            </a:r>
            <a:endParaRPr lang="nl-BE" sz="1200" b="1"/>
          </a:p>
        </p:txBody>
      </p:sp>
    </p:spTree>
    <p:extLst>
      <p:ext uri="{BB962C8B-B14F-4D97-AF65-F5344CB8AC3E}">
        <p14:creationId xmlns:p14="http://schemas.microsoft.com/office/powerpoint/2010/main" val="1181253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5914470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in,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out.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Data Collection in Smart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Meal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Planning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F9E8BF1-1313-F144-8FA0-9DBD93813E84}"/>
              </a:ext>
            </a:extLst>
          </p:cNvPr>
          <p:cNvSpPr txBox="1"/>
          <p:nvPr/>
        </p:nvSpPr>
        <p:spPr>
          <a:xfrm>
            <a:off x="946949" y="1315087"/>
            <a:ext cx="7543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00" b="1" dirty="0">
                <a:solidFill>
                  <a:srgbClr val="FF0000"/>
                </a:solidFill>
              </a:rPr>
              <a:t>We have </a:t>
            </a:r>
            <a:r>
              <a:rPr lang="nl-NL" sz="1700" b="1" dirty="0" err="1">
                <a:solidFill>
                  <a:srgbClr val="FF0000"/>
                </a:solidFill>
              </a:rPr>
              <a:t>asked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and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collected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all</a:t>
            </a:r>
            <a:r>
              <a:rPr lang="nl-NL" sz="1700" b="1" dirty="0">
                <a:solidFill>
                  <a:srgbClr val="FF0000"/>
                </a:solidFill>
              </a:rPr>
              <a:t> data </a:t>
            </a:r>
            <a:r>
              <a:rPr lang="nl-NL" sz="1700" b="1" dirty="0" err="1">
                <a:solidFill>
                  <a:srgbClr val="FF0000"/>
                </a:solidFill>
              </a:rPr>
              <a:t>available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connected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to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Meal’s</a:t>
            </a:r>
            <a:r>
              <a:rPr lang="nl-NL" sz="1700" b="1" dirty="0">
                <a:solidFill>
                  <a:srgbClr val="FF0000"/>
                </a:solidFill>
              </a:rPr>
              <a:t> </a:t>
            </a:r>
            <a:r>
              <a:rPr lang="nl-NL" sz="1700" b="1" dirty="0" err="1">
                <a:solidFill>
                  <a:srgbClr val="FF0000"/>
                </a:solidFill>
              </a:rPr>
              <a:t>Demand</a:t>
            </a:r>
            <a:endParaRPr lang="nl-NL" sz="1700" dirty="0">
              <a:solidFill>
                <a:srgbClr val="FF0000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63015C6A-4E60-1D2F-7799-F9FA82D6B321}"/>
              </a:ext>
            </a:extLst>
          </p:cNvPr>
          <p:cNvSpPr/>
          <p:nvPr/>
        </p:nvSpPr>
        <p:spPr>
          <a:xfrm>
            <a:off x="1348703" y="1843983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F18F1E91-2708-0235-750E-E6AC7E95E2F4}"/>
              </a:ext>
            </a:extLst>
          </p:cNvPr>
          <p:cNvSpPr/>
          <p:nvPr/>
        </p:nvSpPr>
        <p:spPr>
          <a:xfrm>
            <a:off x="1348703" y="3555109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F9A1F748-3823-3964-6B63-03131B258F68}"/>
              </a:ext>
            </a:extLst>
          </p:cNvPr>
          <p:cNvSpPr/>
          <p:nvPr/>
        </p:nvSpPr>
        <p:spPr>
          <a:xfrm>
            <a:off x="3520712" y="1833861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D92BB6B8-A048-70E7-3028-D9124ABAA979}"/>
              </a:ext>
            </a:extLst>
          </p:cNvPr>
          <p:cNvSpPr/>
          <p:nvPr/>
        </p:nvSpPr>
        <p:spPr>
          <a:xfrm>
            <a:off x="3520712" y="3544987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07EA82FE-6F23-D3C0-9B21-8198712B8F7A}"/>
              </a:ext>
            </a:extLst>
          </p:cNvPr>
          <p:cNvSpPr/>
          <p:nvPr/>
        </p:nvSpPr>
        <p:spPr>
          <a:xfrm>
            <a:off x="5692721" y="1833861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82544B3-0EA6-1D1A-B403-7F6A10DC21E9}"/>
              </a:ext>
            </a:extLst>
          </p:cNvPr>
          <p:cNvSpPr/>
          <p:nvPr/>
        </p:nvSpPr>
        <p:spPr>
          <a:xfrm>
            <a:off x="5692721" y="3544987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7C13D7-23C7-67BE-CF70-58B77B9DE6B7}"/>
              </a:ext>
            </a:extLst>
          </p:cNvPr>
          <p:cNvSpPr txBox="1"/>
          <p:nvPr/>
        </p:nvSpPr>
        <p:spPr>
          <a:xfrm>
            <a:off x="1348704" y="2775677"/>
            <a:ext cx="1637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b="1"/>
              <a:t>Historical Sales</a:t>
            </a:r>
            <a:endParaRPr lang="nl-BE" sz="12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A639FC-50E1-FF34-0846-F2AAC5DECF35}"/>
              </a:ext>
            </a:extLst>
          </p:cNvPr>
          <p:cNvSpPr txBox="1"/>
          <p:nvPr/>
        </p:nvSpPr>
        <p:spPr>
          <a:xfrm>
            <a:off x="3654300" y="2685588"/>
            <a:ext cx="183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b="1"/>
              <a:t>Orders Placed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b="1"/>
              <a:t>Stock Levels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b="1"/>
              <a:t>Costumer Details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94A6C9-C6A4-DD19-286B-0B9EB7931F51}"/>
              </a:ext>
            </a:extLst>
          </p:cNvPr>
          <p:cNvSpPr txBox="1"/>
          <p:nvPr/>
        </p:nvSpPr>
        <p:spPr>
          <a:xfrm>
            <a:off x="5775684" y="2709355"/>
            <a:ext cx="1888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Internal Decisions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Promotions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5D5855-BF1B-79D8-61BA-F2AFCECC7926}"/>
              </a:ext>
            </a:extLst>
          </p:cNvPr>
          <p:cNvSpPr txBox="1"/>
          <p:nvPr/>
        </p:nvSpPr>
        <p:spPr>
          <a:xfrm>
            <a:off x="1348703" y="4397681"/>
            <a:ext cx="213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b="1"/>
              <a:t>Meal Descriptions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b="1"/>
              <a:t>Recipe Information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B7E57D-42D3-1F78-7B09-09242A27DDA2}"/>
              </a:ext>
            </a:extLst>
          </p:cNvPr>
          <p:cNvSpPr txBox="1"/>
          <p:nvPr/>
        </p:nvSpPr>
        <p:spPr>
          <a:xfrm>
            <a:off x="3609507" y="4397681"/>
            <a:ext cx="187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KPI’s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Prices,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Important Metrics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8C2F09-BC40-8889-D678-474EDE96B167}"/>
              </a:ext>
            </a:extLst>
          </p:cNvPr>
          <p:cNvSpPr txBox="1"/>
          <p:nvPr/>
        </p:nvSpPr>
        <p:spPr>
          <a:xfrm>
            <a:off x="5753620" y="4397681"/>
            <a:ext cx="1637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Other Demand Factors</a:t>
            </a:r>
          </a:p>
        </p:txBody>
      </p:sp>
      <p:sp>
        <p:nvSpPr>
          <p:cNvPr id="18" name="AutoShape 12" descr="Chicken grill icon logo hot meal cooking Stock Vector by ©moleks 78955058">
            <a:extLst>
              <a:ext uri="{FF2B5EF4-FFF2-40B4-BE49-F238E27FC236}">
                <a16:creationId xmlns:a16="http://schemas.microsoft.com/office/drawing/2014/main" id="{006E4F52-BD89-8098-FCD5-19106E025C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05754" y="235550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034" name="Picture 10" descr="Sale - Free icons">
            <a:extLst>
              <a:ext uri="{FF2B5EF4-FFF2-40B4-BE49-F238E27FC236}">
                <a16:creationId xmlns:a16="http://schemas.microsoft.com/office/drawing/2014/main" id="{D2D9FF53-3C4B-EA38-C2CE-1AB5342DA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95" y="1818362"/>
            <a:ext cx="835826" cy="83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etrics Icon #336607 - Free Icons Library">
            <a:extLst>
              <a:ext uri="{FF2B5EF4-FFF2-40B4-BE49-F238E27FC236}">
                <a16:creationId xmlns:a16="http://schemas.microsoft.com/office/drawing/2014/main" id="{473EF34D-3A00-1774-5EDA-F8A76008E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17" y="3616569"/>
            <a:ext cx="758832" cy="75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aphic 21" descr="Vraagteken met effen opvulling">
            <a:extLst>
              <a:ext uri="{FF2B5EF4-FFF2-40B4-BE49-F238E27FC236}">
                <a16:creationId xmlns:a16="http://schemas.microsoft.com/office/drawing/2014/main" id="{D7AD52D1-0317-128A-8A84-F9196A243A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7061" y="3616569"/>
            <a:ext cx="686574" cy="686574"/>
          </a:xfrm>
          <a:prstGeom prst="rect">
            <a:avLst/>
          </a:prstGeom>
        </p:spPr>
      </p:pic>
      <p:pic>
        <p:nvPicPr>
          <p:cNvPr id="24" name="Graphic 23" descr="Mes en vork met effen opvulling">
            <a:extLst>
              <a:ext uri="{FF2B5EF4-FFF2-40B4-BE49-F238E27FC236}">
                <a16:creationId xmlns:a16="http://schemas.microsoft.com/office/drawing/2014/main" id="{504C5022-5467-E047-B30C-95486DE191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9109" y="3616569"/>
            <a:ext cx="702670" cy="702670"/>
          </a:xfrm>
          <a:prstGeom prst="rect">
            <a:avLst/>
          </a:prstGeom>
        </p:spPr>
      </p:pic>
      <p:pic>
        <p:nvPicPr>
          <p:cNvPr id="26" name="Graphic 25" descr="Statistieken silhouet">
            <a:extLst>
              <a:ext uri="{FF2B5EF4-FFF2-40B4-BE49-F238E27FC236}">
                <a16:creationId xmlns:a16="http://schemas.microsoft.com/office/drawing/2014/main" id="{2C60D790-0EF7-988C-DF5A-93A9D00857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17542" y="1818362"/>
            <a:ext cx="914400" cy="914400"/>
          </a:xfrm>
          <a:prstGeom prst="rect">
            <a:avLst/>
          </a:prstGeom>
        </p:spPr>
      </p:pic>
      <p:pic>
        <p:nvPicPr>
          <p:cNvPr id="30" name="Graphic 29" descr="Klembord met vinkjes met effen opvulling">
            <a:extLst>
              <a:ext uri="{FF2B5EF4-FFF2-40B4-BE49-F238E27FC236}">
                <a16:creationId xmlns:a16="http://schemas.microsoft.com/office/drawing/2014/main" id="{BC4F9426-3C40-E183-65ED-ED86BDFB25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24071" y="18183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47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0208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F98BEB3-0D12-5685-5FBF-BFF08AE27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1"/>
          <a:stretch/>
        </p:blipFill>
        <p:spPr bwMode="auto">
          <a:xfrm>
            <a:off x="410759" y="2230245"/>
            <a:ext cx="8103717" cy="15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4435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A92FBC-5159-DD98-7E81-D4E4194CD403}"/>
              </a:ext>
            </a:extLst>
          </p:cNvPr>
          <p:cNvSpPr txBox="1"/>
          <p:nvPr/>
        </p:nvSpPr>
        <p:spPr>
          <a:xfrm>
            <a:off x="184243" y="2620656"/>
            <a:ext cx="1411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Consider this. </a:t>
            </a:r>
            <a:endParaRPr lang="nl-BE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304593-082C-B3EC-FF80-DD565792F991}"/>
              </a:ext>
            </a:extLst>
          </p:cNvPr>
          <p:cNvSpPr txBox="1"/>
          <p:nvPr/>
        </p:nvSpPr>
        <p:spPr>
          <a:xfrm>
            <a:off x="101303" y="1263502"/>
            <a:ext cx="75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Important Note!!!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Otherwise forecasters would be rich!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AA38C16-14D5-C3BD-E74E-A92FDCFE8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3" y="2939576"/>
            <a:ext cx="3717217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ADCCAF4B-ACF9-816F-894E-F2F9002CA848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How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Select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“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Weapon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6261451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A92FBC-5159-DD98-7E81-D4E4194CD403}"/>
              </a:ext>
            </a:extLst>
          </p:cNvPr>
          <p:cNvSpPr txBox="1"/>
          <p:nvPr/>
        </p:nvSpPr>
        <p:spPr>
          <a:xfrm>
            <a:off x="184243" y="2620656"/>
            <a:ext cx="1411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Consider this. </a:t>
            </a:r>
            <a:endParaRPr lang="nl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01D91-FBE1-1963-80C9-6D7B7DE7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2959210"/>
            <a:ext cx="3717216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955D3-8516-FFB4-AA0F-3943AD170DEE}"/>
              </a:ext>
            </a:extLst>
          </p:cNvPr>
          <p:cNvSpPr txBox="1"/>
          <p:nvPr/>
        </p:nvSpPr>
        <p:spPr>
          <a:xfrm>
            <a:off x="1690794" y="262065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What about now?</a:t>
            </a:r>
            <a:endParaRPr lang="nl-BE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2C73C-EB6A-E7FF-3342-DFFD97AD36AD}"/>
              </a:ext>
            </a:extLst>
          </p:cNvPr>
          <p:cNvSpPr txBox="1"/>
          <p:nvPr/>
        </p:nvSpPr>
        <p:spPr>
          <a:xfrm>
            <a:off x="1709740" y="3882464"/>
            <a:ext cx="1306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Pandemic</a:t>
            </a:r>
            <a:endParaRPr lang="nl-BE" sz="120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396CC3-82CC-99A0-861A-C3C645B85573}"/>
              </a:ext>
            </a:extLst>
          </p:cNvPr>
          <p:cNvCxnSpPr/>
          <p:nvPr/>
        </p:nvCxnSpPr>
        <p:spPr>
          <a:xfrm flipV="1">
            <a:off x="2208928" y="3559780"/>
            <a:ext cx="307910" cy="3567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8304593-082C-B3EC-FF80-DD565792F991}"/>
              </a:ext>
            </a:extLst>
          </p:cNvPr>
          <p:cNvSpPr txBox="1"/>
          <p:nvPr/>
        </p:nvSpPr>
        <p:spPr>
          <a:xfrm>
            <a:off x="101303" y="1263502"/>
            <a:ext cx="75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Important Note!!!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Otherwise forecasters would be rich!</a:t>
            </a:r>
          </a:p>
        </p:txBody>
      </p:sp>
      <p:sp>
        <p:nvSpPr>
          <p:cNvPr id="10" name="Tekstvak 6">
            <a:extLst>
              <a:ext uri="{FF2B5EF4-FFF2-40B4-BE49-F238E27FC236}">
                <a16:creationId xmlns:a16="http://schemas.microsoft.com/office/drawing/2014/main" id="{B2371425-2D34-F703-66EB-A41036DABD8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How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Select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“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Weapon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393734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A92FBC-5159-DD98-7E81-D4E4194CD403}"/>
              </a:ext>
            </a:extLst>
          </p:cNvPr>
          <p:cNvSpPr txBox="1"/>
          <p:nvPr/>
        </p:nvSpPr>
        <p:spPr>
          <a:xfrm>
            <a:off x="184243" y="2620656"/>
            <a:ext cx="1411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Consider this. </a:t>
            </a:r>
            <a:endParaRPr lang="nl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01D91-FBE1-1963-80C9-6D7B7DE7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2959210"/>
            <a:ext cx="3717216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955D3-8516-FFB4-AA0F-3943AD170DEE}"/>
              </a:ext>
            </a:extLst>
          </p:cNvPr>
          <p:cNvSpPr txBox="1"/>
          <p:nvPr/>
        </p:nvSpPr>
        <p:spPr>
          <a:xfrm>
            <a:off x="1690794" y="262065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What about now?</a:t>
            </a:r>
            <a:endParaRPr lang="nl-BE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2C73C-EB6A-E7FF-3342-DFFD97AD36AD}"/>
              </a:ext>
            </a:extLst>
          </p:cNvPr>
          <p:cNvSpPr txBox="1"/>
          <p:nvPr/>
        </p:nvSpPr>
        <p:spPr>
          <a:xfrm>
            <a:off x="1709740" y="3882464"/>
            <a:ext cx="1306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Pandemic</a:t>
            </a:r>
            <a:endParaRPr lang="nl-BE" sz="120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396CC3-82CC-99A0-861A-C3C645B85573}"/>
              </a:ext>
            </a:extLst>
          </p:cNvPr>
          <p:cNvCxnSpPr/>
          <p:nvPr/>
        </p:nvCxnSpPr>
        <p:spPr>
          <a:xfrm flipV="1">
            <a:off x="2208928" y="3559780"/>
            <a:ext cx="307910" cy="3567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8304593-082C-B3EC-FF80-DD565792F991}"/>
              </a:ext>
            </a:extLst>
          </p:cNvPr>
          <p:cNvSpPr txBox="1"/>
          <p:nvPr/>
        </p:nvSpPr>
        <p:spPr>
          <a:xfrm>
            <a:off x="101303" y="1263502"/>
            <a:ext cx="7585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Important Note!!!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Otherwise forecasters would be rich!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 why use a Bazooka for an ant? (Bazookas are expensive!!)</a:t>
            </a:r>
          </a:p>
        </p:txBody>
      </p:sp>
      <p:sp>
        <p:nvSpPr>
          <p:cNvPr id="10" name="Tekstvak 6">
            <a:extLst>
              <a:ext uri="{FF2B5EF4-FFF2-40B4-BE49-F238E27FC236}">
                <a16:creationId xmlns:a16="http://schemas.microsoft.com/office/drawing/2014/main" id="{B2371425-2D34-F703-66EB-A41036DABD8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How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Select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“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Weapon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9328906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4714DAB1-2315-37AE-EC7D-04BA81AC1F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6" t="11363" r="26173"/>
          <a:stretch/>
        </p:blipFill>
        <p:spPr bwMode="auto">
          <a:xfrm>
            <a:off x="4547762" y="2682674"/>
            <a:ext cx="483362" cy="90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39C6BBD7-BA78-358C-1F75-850C83DF4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3657" r="7707" b="3657"/>
          <a:stretch/>
        </p:blipFill>
        <p:spPr bwMode="auto">
          <a:xfrm>
            <a:off x="831870" y="3079470"/>
            <a:ext cx="776385" cy="8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8D3EEC-45A0-2D6B-9082-DC5212E4BB23}"/>
              </a:ext>
            </a:extLst>
          </p:cNvPr>
          <p:cNvSpPr txBox="1"/>
          <p:nvPr/>
        </p:nvSpPr>
        <p:spPr>
          <a:xfrm>
            <a:off x="471631" y="2766609"/>
            <a:ext cx="1496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Junior Data Scientist</a:t>
            </a:r>
            <a:endParaRPr lang="nl-BE" sz="12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A9F1-9831-5775-62F0-2AEDD9186FA3}"/>
              </a:ext>
            </a:extLst>
          </p:cNvPr>
          <p:cNvSpPr txBox="1"/>
          <p:nvPr/>
        </p:nvSpPr>
        <p:spPr>
          <a:xfrm>
            <a:off x="287396" y="3949119"/>
            <a:ext cx="2641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Take the most complex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Train it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Pray to the AI Gods.</a:t>
            </a:r>
            <a:endParaRPr lang="nl-BE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97224-C17C-C783-C0A1-962E4DC63759}"/>
              </a:ext>
            </a:extLst>
          </p:cNvPr>
          <p:cNvSpPr txBox="1"/>
          <p:nvPr/>
        </p:nvSpPr>
        <p:spPr>
          <a:xfrm>
            <a:off x="3928222" y="2427976"/>
            <a:ext cx="1872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Experienced Data Scientist</a:t>
            </a:r>
            <a:endParaRPr lang="nl-BE" sz="1200">
              <a:solidFill>
                <a:srgbClr val="FF00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3D37B5-4AB9-2010-7C19-5CE527E6EDED}"/>
              </a:ext>
            </a:extLst>
          </p:cNvPr>
          <p:cNvSpPr/>
          <p:nvPr/>
        </p:nvSpPr>
        <p:spPr>
          <a:xfrm>
            <a:off x="3409233" y="3754630"/>
            <a:ext cx="996175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Understand the task</a:t>
            </a:r>
            <a:endParaRPr lang="nl-BE" sz="12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85DD4BA-CA34-1F88-99A1-49763AC0902B}"/>
              </a:ext>
            </a:extLst>
          </p:cNvPr>
          <p:cNvSpPr/>
          <p:nvPr/>
        </p:nvSpPr>
        <p:spPr>
          <a:xfrm>
            <a:off x="4707821" y="3754631"/>
            <a:ext cx="802885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Start Simple</a:t>
            </a:r>
            <a:endParaRPr lang="nl-BE" sz="12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F7CE7A-17B8-C4BF-2E8D-9ECEB866C61F}"/>
              </a:ext>
            </a:extLst>
          </p:cNvPr>
          <p:cNvSpPr/>
          <p:nvPr/>
        </p:nvSpPr>
        <p:spPr>
          <a:xfrm>
            <a:off x="5813119" y="3754631"/>
            <a:ext cx="802885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Evaluate</a:t>
            </a:r>
            <a:endParaRPr lang="nl-BE" sz="12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EB4CD7F-31B0-A382-D4DF-CC9370DE22C0}"/>
              </a:ext>
            </a:extLst>
          </p:cNvPr>
          <p:cNvSpPr/>
          <p:nvPr/>
        </p:nvSpPr>
        <p:spPr>
          <a:xfrm>
            <a:off x="6918417" y="3754632"/>
            <a:ext cx="961896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Understand errors</a:t>
            </a:r>
            <a:endParaRPr lang="nl-BE" sz="12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D782704-191C-9964-C3CE-6E78C399332C}"/>
              </a:ext>
            </a:extLst>
          </p:cNvPr>
          <p:cNvSpPr/>
          <p:nvPr/>
        </p:nvSpPr>
        <p:spPr>
          <a:xfrm>
            <a:off x="8182104" y="3754631"/>
            <a:ext cx="961896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Increase complexity</a:t>
            </a:r>
            <a:endParaRPr lang="nl-BE" sz="120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B4D4EC2-EA31-5883-680B-3DFDECF50F78}"/>
              </a:ext>
            </a:extLst>
          </p:cNvPr>
          <p:cNvSpPr/>
          <p:nvPr/>
        </p:nvSpPr>
        <p:spPr>
          <a:xfrm>
            <a:off x="6676821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332FEBA-9091-C448-04F7-B4E2D6EB93B9}"/>
              </a:ext>
            </a:extLst>
          </p:cNvPr>
          <p:cNvSpPr/>
          <p:nvPr/>
        </p:nvSpPr>
        <p:spPr>
          <a:xfrm>
            <a:off x="7928210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F6245CB-3AF1-197C-3930-726CD6ED2E95}"/>
              </a:ext>
            </a:extLst>
          </p:cNvPr>
          <p:cNvSpPr/>
          <p:nvPr/>
        </p:nvSpPr>
        <p:spPr>
          <a:xfrm>
            <a:off x="5558603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249D38F-2FB1-CF6C-FF2A-3FF261F0FABC}"/>
              </a:ext>
            </a:extLst>
          </p:cNvPr>
          <p:cNvSpPr/>
          <p:nvPr/>
        </p:nvSpPr>
        <p:spPr>
          <a:xfrm>
            <a:off x="4439342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F53C60B-9515-C5CF-E0AB-1C956AE87CB8}"/>
              </a:ext>
            </a:extLst>
          </p:cNvPr>
          <p:cNvSpPr/>
          <p:nvPr/>
        </p:nvSpPr>
        <p:spPr>
          <a:xfrm>
            <a:off x="5317970" y="4665143"/>
            <a:ext cx="1887293" cy="39401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 for a beers</a:t>
            </a:r>
            <a:endParaRPr lang="nl-B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4334D8-ACA1-8666-923D-54E3BB008987}"/>
              </a:ext>
            </a:extLst>
          </p:cNvPr>
          <p:cNvSpPr txBox="1"/>
          <p:nvPr/>
        </p:nvSpPr>
        <p:spPr>
          <a:xfrm>
            <a:off x="5684032" y="3079470"/>
            <a:ext cx="2451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Agreed added value not reached </a:t>
            </a:r>
            <a:endParaRPr lang="nl-BE" sz="12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04E62AE-B686-CDA5-BF86-FD0890C0660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800759" y="3356469"/>
            <a:ext cx="0" cy="5538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21C96B0-DFEB-F8A5-F250-1BB3381524B9}"/>
              </a:ext>
            </a:extLst>
          </p:cNvPr>
          <p:cNvCxnSpPr>
            <a:cxnSpLocks/>
          </p:cNvCxnSpPr>
          <p:nvPr/>
        </p:nvCxnSpPr>
        <p:spPr>
          <a:xfrm>
            <a:off x="6261617" y="4279749"/>
            <a:ext cx="0" cy="3331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FEF8177-C1A1-EF92-7435-382BA1966BD5}"/>
              </a:ext>
            </a:extLst>
          </p:cNvPr>
          <p:cNvSpPr txBox="1"/>
          <p:nvPr/>
        </p:nvSpPr>
        <p:spPr>
          <a:xfrm>
            <a:off x="4275976" y="4335889"/>
            <a:ext cx="2451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Agreed added value reached </a:t>
            </a:r>
            <a:endParaRPr lang="nl-BE" sz="1200"/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A21D08D5-5605-1887-F0B7-92509B398AFD}"/>
              </a:ext>
            </a:extLst>
          </p:cNvPr>
          <p:cNvCxnSpPr>
            <a:stCxn id="12" idx="0"/>
            <a:endCxn id="10" idx="0"/>
          </p:cNvCxnSpPr>
          <p:nvPr/>
        </p:nvCxnSpPr>
        <p:spPr>
          <a:xfrm rot="16200000" flipV="1">
            <a:off x="7438807" y="2530386"/>
            <a:ext cx="12700" cy="2448490"/>
          </a:xfrm>
          <a:prstGeom prst="curvedConnector3">
            <a:avLst>
              <a:gd name="adj1" fmla="val 180000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kstvak 6">
            <a:extLst>
              <a:ext uri="{FF2B5EF4-FFF2-40B4-BE49-F238E27FC236}">
                <a16:creationId xmlns:a16="http://schemas.microsoft.com/office/drawing/2014/main" id="{DF4018F8-F234-0FA0-999A-C20CECA7F87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How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Select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“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Weapon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”.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26503-859D-42F0-68CF-49F46A240761}"/>
              </a:ext>
            </a:extLst>
          </p:cNvPr>
          <p:cNvSpPr txBox="1"/>
          <p:nvPr/>
        </p:nvSpPr>
        <p:spPr>
          <a:xfrm>
            <a:off x="101303" y="1263502"/>
            <a:ext cx="7585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Important Note!!!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Otherwise forecasters would be rich!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 why use a Bazooka for an ant? (Bazookas are expensive!!)</a:t>
            </a:r>
          </a:p>
        </p:txBody>
      </p:sp>
    </p:spTree>
    <p:extLst>
      <p:ext uri="{BB962C8B-B14F-4D97-AF65-F5344CB8AC3E}">
        <p14:creationId xmlns:p14="http://schemas.microsoft.com/office/powerpoint/2010/main" val="692828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3A7C43-5D18-3666-DE5F-A236F70F3A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920"/>
          <a:stretch/>
        </p:blipFill>
        <p:spPr>
          <a:xfrm>
            <a:off x="2797733" y="1127057"/>
            <a:ext cx="2979399" cy="2025022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EBA07123-FA7F-B2C1-111A-8E76CF0059D2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Lets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Unveil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“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Secret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” Model!</a:t>
            </a:r>
          </a:p>
        </p:txBody>
      </p:sp>
    </p:spTree>
    <p:extLst>
      <p:ext uri="{BB962C8B-B14F-4D97-AF65-F5344CB8AC3E}">
        <p14:creationId xmlns:p14="http://schemas.microsoft.com/office/powerpoint/2010/main" val="23450726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3A7C43-5D18-3666-DE5F-A236F70F3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733" y="1127056"/>
            <a:ext cx="2979399" cy="39644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DF346A-3DE0-5C86-277A-F79FC2EE3DFC}"/>
              </a:ext>
            </a:extLst>
          </p:cNvPr>
          <p:cNvSpPr txBox="1"/>
          <p:nvPr/>
        </p:nvSpPr>
        <p:spPr>
          <a:xfrm>
            <a:off x="2983593" y="3292741"/>
            <a:ext cx="992703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rgbClr val="FF0000"/>
                </a:solidFill>
              </a:rPr>
              <a:t>Global LGBM</a:t>
            </a:r>
          </a:p>
          <a:p>
            <a:r>
              <a:rPr lang="en-US" sz="1100" b="1">
                <a:solidFill>
                  <a:srgbClr val="FF0000"/>
                </a:solidFill>
              </a:rPr>
              <a:t>- Lags</a:t>
            </a:r>
          </a:p>
          <a:p>
            <a:r>
              <a:rPr lang="en-US" sz="1100" b="1">
                <a:solidFill>
                  <a:srgbClr val="FF0000"/>
                </a:solidFill>
              </a:rPr>
              <a:t>- Covariates</a:t>
            </a:r>
          </a:p>
          <a:p>
            <a:r>
              <a:rPr lang="en-US" sz="1100" b="1">
                <a:solidFill>
                  <a:srgbClr val="FF0000"/>
                </a:solidFill>
              </a:rPr>
              <a:t>- Seasonal</a:t>
            </a:r>
          </a:p>
          <a:p>
            <a:r>
              <a:rPr lang="en-US" sz="1100" b="1">
                <a:solidFill>
                  <a:srgbClr val="FF0000"/>
                </a:solidFill>
              </a:rPr>
              <a:t>- Ensemble</a:t>
            </a:r>
            <a:endParaRPr lang="nl-BE" sz="1100" b="1">
              <a:solidFill>
                <a:srgbClr val="FF0000"/>
              </a:solidFill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425F1D4F-8515-2FE1-409E-46E68D35F7FA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Lets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Unveil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“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Secret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” Model!</a:t>
            </a:r>
          </a:p>
        </p:txBody>
      </p:sp>
    </p:spTree>
    <p:extLst>
      <p:ext uri="{BB962C8B-B14F-4D97-AF65-F5344CB8AC3E}">
        <p14:creationId xmlns:p14="http://schemas.microsoft.com/office/powerpoint/2010/main" val="19497210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4" descr="Hangover Math Meme Generator - Imgflip">
            <a:extLst>
              <a:ext uri="{FF2B5EF4-FFF2-40B4-BE49-F238E27FC236}">
                <a16:creationId xmlns:a16="http://schemas.microsoft.com/office/drawing/2014/main" id="{9FA40D58-BF0C-063C-01E1-9367BE961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4" b="15165"/>
          <a:stretch/>
        </p:blipFill>
        <p:spPr bwMode="auto">
          <a:xfrm>
            <a:off x="961129" y="1584399"/>
            <a:ext cx="6900170" cy="297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5038FACA-CAF2-5F4E-9D88-DBE889940684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THIS IS CHINESE SIR.</a:t>
            </a:r>
          </a:p>
        </p:txBody>
      </p:sp>
    </p:spTree>
    <p:extLst>
      <p:ext uri="{BB962C8B-B14F-4D97-AF65-F5344CB8AC3E}">
        <p14:creationId xmlns:p14="http://schemas.microsoft.com/office/powerpoint/2010/main" val="9989405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1AF865-7D1D-8BB6-0D9B-C347E304086C}"/>
              </a:ext>
            </a:extLst>
          </p:cNvPr>
          <p:cNvSpPr txBox="1"/>
          <p:nvPr/>
        </p:nvSpPr>
        <p:spPr>
          <a:xfrm>
            <a:off x="3417242" y="1452304"/>
            <a:ext cx="5559771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Developed by Microsoft for large (tabular) datasets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Balances Accuracy with Speed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Requires GOOD (Informative) Data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Top 3 in all latest Forecasting Competitions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73C81BB-B163-C07E-AB89-121B39C6A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10" y="1869011"/>
            <a:ext cx="2248563" cy="702244"/>
          </a:xfrm>
          <a:prstGeom prst="rect">
            <a:avLst/>
          </a:prstGeom>
        </p:spPr>
      </p:pic>
      <p:sp>
        <p:nvSpPr>
          <p:cNvPr id="37" name="Left Bracket 36">
            <a:extLst>
              <a:ext uri="{FF2B5EF4-FFF2-40B4-BE49-F238E27FC236}">
                <a16:creationId xmlns:a16="http://schemas.microsoft.com/office/drawing/2014/main" id="{F1A5A9F5-D0AA-0255-2D61-99742162B7FA}"/>
              </a:ext>
            </a:extLst>
          </p:cNvPr>
          <p:cNvSpPr/>
          <p:nvPr/>
        </p:nvSpPr>
        <p:spPr>
          <a:xfrm rot="10800000">
            <a:off x="3376103" y="3570606"/>
            <a:ext cx="457348" cy="1116747"/>
          </a:xfrm>
          <a:prstGeom prst="leftBracket">
            <a:avLst/>
          </a:prstGeom>
          <a:ln>
            <a:solidFill>
              <a:srgbClr val="1431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7761E29-33E3-D85B-C108-BE941A0FD4DD}"/>
              </a:ext>
            </a:extLst>
          </p:cNvPr>
          <p:cNvCxnSpPr>
            <a:cxnSpLocks/>
          </p:cNvCxnSpPr>
          <p:nvPr/>
        </p:nvCxnSpPr>
        <p:spPr>
          <a:xfrm rot="16200000">
            <a:off x="3767894" y="3743811"/>
            <a:ext cx="0" cy="783584"/>
          </a:xfrm>
          <a:prstGeom prst="line">
            <a:avLst/>
          </a:prstGeom>
          <a:ln>
            <a:solidFill>
              <a:srgbClr val="14313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C69EAE2-9299-6809-C4C2-3C9E5E458051}"/>
              </a:ext>
            </a:extLst>
          </p:cNvPr>
          <p:cNvSpPr txBox="1"/>
          <p:nvPr/>
        </p:nvSpPr>
        <p:spPr>
          <a:xfrm>
            <a:off x="1296333" y="3414432"/>
            <a:ext cx="1509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43138"/>
                </a:solidFill>
              </a:rPr>
              <a:t>Historical Sales</a:t>
            </a:r>
            <a:endParaRPr lang="en-US" sz="1400" dirty="0"/>
          </a:p>
        </p:txBody>
      </p:sp>
      <p:pic>
        <p:nvPicPr>
          <p:cNvPr id="40" name="Graphic 39" descr="Statistieken silhouet">
            <a:extLst>
              <a:ext uri="{FF2B5EF4-FFF2-40B4-BE49-F238E27FC236}">
                <a16:creationId xmlns:a16="http://schemas.microsoft.com/office/drawing/2014/main" id="{CB13E63D-2954-53D6-1F8E-0B278E0DA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5432" y="3315459"/>
            <a:ext cx="510297" cy="51029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90B41A9-40D3-B921-C7DB-88BEE6139BF7}"/>
              </a:ext>
            </a:extLst>
          </p:cNvPr>
          <p:cNvSpPr txBox="1"/>
          <p:nvPr/>
        </p:nvSpPr>
        <p:spPr>
          <a:xfrm>
            <a:off x="1296333" y="4474280"/>
            <a:ext cx="2264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143138"/>
                </a:solidFill>
              </a:rPr>
              <a:t>Calendar Information</a:t>
            </a:r>
            <a:endParaRPr lang="en-US" sz="1400"/>
          </a:p>
        </p:txBody>
      </p:sp>
      <p:pic>
        <p:nvPicPr>
          <p:cNvPr id="42" name="Graphic 41" descr="Klembord met vinkjes met effen opvulling">
            <a:extLst>
              <a:ext uri="{FF2B5EF4-FFF2-40B4-BE49-F238E27FC236}">
                <a16:creationId xmlns:a16="http://schemas.microsoft.com/office/drawing/2014/main" id="{706787A0-56FB-F2D0-39A0-BCF3240410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352" y="3911640"/>
            <a:ext cx="425981" cy="42598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C08DCF6-B7CC-10CB-D9F0-449461C9C922}"/>
              </a:ext>
            </a:extLst>
          </p:cNvPr>
          <p:cNvSpPr txBox="1"/>
          <p:nvPr/>
        </p:nvSpPr>
        <p:spPr>
          <a:xfrm>
            <a:off x="1296333" y="3960054"/>
            <a:ext cx="1791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143138"/>
                </a:solidFill>
              </a:rPr>
              <a:t>Meal Descriptions</a:t>
            </a:r>
            <a:endParaRPr lang="en-US" sz="140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CD5B1F1-DB12-8DF6-3ACC-ECA428A7D461}"/>
              </a:ext>
            </a:extLst>
          </p:cNvPr>
          <p:cNvSpPr/>
          <p:nvPr/>
        </p:nvSpPr>
        <p:spPr>
          <a:xfrm>
            <a:off x="4281860" y="3945106"/>
            <a:ext cx="1269574" cy="35350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87C6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AI Model</a:t>
            </a:r>
            <a:endParaRPr lang="nl-BE"/>
          </a:p>
        </p:txBody>
      </p:sp>
      <p:pic>
        <p:nvPicPr>
          <p:cNvPr id="45" name="Picture 2" descr="Line calendar icon on white background Royalty Free Vector">
            <a:extLst>
              <a:ext uri="{FF2B5EF4-FFF2-40B4-BE49-F238E27FC236}">
                <a16:creationId xmlns:a16="http://schemas.microsoft.com/office/drawing/2014/main" id="{4C923508-D02C-2846-F16F-1C0E656E8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1" t="20668" r="24244" b="27732"/>
          <a:stretch/>
        </p:blipFill>
        <p:spPr bwMode="auto">
          <a:xfrm>
            <a:off x="917524" y="4432906"/>
            <a:ext cx="378809" cy="40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4B0F8C-4D44-BB2F-3B3E-1AD3E5F98494}"/>
              </a:ext>
            </a:extLst>
          </p:cNvPr>
          <p:cNvCxnSpPr>
            <a:cxnSpLocks/>
          </p:cNvCxnSpPr>
          <p:nvPr/>
        </p:nvCxnSpPr>
        <p:spPr>
          <a:xfrm>
            <a:off x="5677947" y="4121857"/>
            <a:ext cx="493371" cy="0"/>
          </a:xfrm>
          <a:prstGeom prst="line">
            <a:avLst/>
          </a:prstGeom>
          <a:ln>
            <a:solidFill>
              <a:srgbClr val="14313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2A82CAB-8B79-34A6-FD3B-33D2ACF8736F}"/>
              </a:ext>
            </a:extLst>
          </p:cNvPr>
          <p:cNvSpPr/>
          <p:nvPr/>
        </p:nvSpPr>
        <p:spPr>
          <a:xfrm>
            <a:off x="6297831" y="3952228"/>
            <a:ext cx="1329603" cy="353502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Predictions</a:t>
            </a:r>
            <a:endParaRPr lang="nl-BE"/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EE3C58C6-568D-9D3C-D658-D00138468652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is Important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Keep.</a:t>
            </a:r>
          </a:p>
        </p:txBody>
      </p:sp>
    </p:spTree>
    <p:extLst>
      <p:ext uri="{BB962C8B-B14F-4D97-AF65-F5344CB8AC3E}">
        <p14:creationId xmlns:p14="http://schemas.microsoft.com/office/powerpoint/2010/main" val="23811070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1AF865-7D1D-8BB6-0D9B-C347E304086C}"/>
              </a:ext>
            </a:extLst>
          </p:cNvPr>
          <p:cNvSpPr txBox="1"/>
          <p:nvPr/>
        </p:nvSpPr>
        <p:spPr>
          <a:xfrm>
            <a:off x="183066" y="1661595"/>
            <a:ext cx="8960934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Key questions!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do we know if your model does a better job at forecasting a time series than another?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much better is it compared to what are currently using?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For that we need: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 Forecasting Experiment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Some Benchmarks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Diverse Forecast Quality Measures (error metrics)</a:t>
            </a:r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A33A52CF-DB8A-1C1D-FB2D-765DDC302A21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Model A over Model B?</a:t>
            </a:r>
          </a:p>
        </p:txBody>
      </p:sp>
    </p:spTree>
    <p:extLst>
      <p:ext uri="{BB962C8B-B14F-4D97-AF65-F5344CB8AC3E}">
        <p14:creationId xmlns:p14="http://schemas.microsoft.com/office/powerpoint/2010/main" val="42932506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1AF865-7D1D-8BB6-0D9B-C347E304086C}"/>
              </a:ext>
            </a:extLst>
          </p:cNvPr>
          <p:cNvSpPr txBox="1"/>
          <p:nvPr/>
        </p:nvSpPr>
        <p:spPr>
          <a:xfrm>
            <a:off x="1358407" y="1598843"/>
            <a:ext cx="6427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There is a Zoo of Forecasting Models Classified in 4 Model Families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E80A758-8FA5-E256-8828-ED4AA225CEF9}"/>
              </a:ext>
            </a:extLst>
          </p:cNvPr>
          <p:cNvCxnSpPr/>
          <p:nvPr/>
        </p:nvCxnSpPr>
        <p:spPr>
          <a:xfrm flipH="1">
            <a:off x="245698" y="3630750"/>
            <a:ext cx="176932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2A22000-61A2-8F22-49FF-3EA148BE2CA9}"/>
              </a:ext>
            </a:extLst>
          </p:cNvPr>
          <p:cNvCxnSpPr/>
          <p:nvPr/>
        </p:nvCxnSpPr>
        <p:spPr>
          <a:xfrm flipH="1">
            <a:off x="7085111" y="3630750"/>
            <a:ext cx="1769327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437002-9089-D7B3-4BF5-791660DBE3A7}"/>
              </a:ext>
            </a:extLst>
          </p:cNvPr>
          <p:cNvSpPr txBox="1"/>
          <p:nvPr/>
        </p:nvSpPr>
        <p:spPr>
          <a:xfrm>
            <a:off x="320039" y="3285062"/>
            <a:ext cx="1620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Low complexity</a:t>
            </a:r>
            <a:endParaRPr lang="nl-BE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71AB9F-4289-3AF3-25C5-7D701E94A2A5}"/>
              </a:ext>
            </a:extLst>
          </p:cNvPr>
          <p:cNvSpPr txBox="1"/>
          <p:nvPr/>
        </p:nvSpPr>
        <p:spPr>
          <a:xfrm>
            <a:off x="7233794" y="3292522"/>
            <a:ext cx="1620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High complexity</a:t>
            </a:r>
            <a:endParaRPr lang="nl-BE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A9A859-653A-A94E-E0A5-1DCDFDDE4579}"/>
              </a:ext>
            </a:extLst>
          </p:cNvPr>
          <p:cNvSpPr txBox="1"/>
          <p:nvPr/>
        </p:nvSpPr>
        <p:spPr>
          <a:xfrm>
            <a:off x="1852962" y="2231969"/>
            <a:ext cx="2854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Low number of Parameters</a:t>
            </a:r>
            <a:endParaRPr lang="nl-BE" sz="140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A8B638C-3690-B095-41C2-0993BF24F56E}"/>
              </a:ext>
            </a:extLst>
          </p:cNvPr>
          <p:cNvSpPr/>
          <p:nvPr/>
        </p:nvSpPr>
        <p:spPr>
          <a:xfrm>
            <a:off x="4726248" y="2567143"/>
            <a:ext cx="1929163" cy="5847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“Shallow” AI models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871F4F-36F2-1D91-3DE2-0143E39C639A}"/>
              </a:ext>
            </a:extLst>
          </p:cNvPr>
          <p:cNvSpPr/>
          <p:nvPr/>
        </p:nvSpPr>
        <p:spPr>
          <a:xfrm>
            <a:off x="7127487" y="2567143"/>
            <a:ext cx="1929163" cy="5847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Deep Neural Networks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B8E5070-51E4-803D-19F0-6A2E8DF693E3}"/>
              </a:ext>
            </a:extLst>
          </p:cNvPr>
          <p:cNvSpPr/>
          <p:nvPr/>
        </p:nvSpPr>
        <p:spPr>
          <a:xfrm>
            <a:off x="2334311" y="2568924"/>
            <a:ext cx="1929163" cy="5847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Statistical Models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395F91-2023-4E5F-0A38-EDBF20CEEFC9}"/>
              </a:ext>
            </a:extLst>
          </p:cNvPr>
          <p:cNvSpPr/>
          <p:nvPr/>
        </p:nvSpPr>
        <p:spPr>
          <a:xfrm>
            <a:off x="87350" y="2568924"/>
            <a:ext cx="1929163" cy="5847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Simple Rules of Thumb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9E0E5F-34B9-F780-B458-089D0134EB11}"/>
              </a:ext>
            </a:extLst>
          </p:cNvPr>
          <p:cNvSpPr txBox="1"/>
          <p:nvPr/>
        </p:nvSpPr>
        <p:spPr>
          <a:xfrm>
            <a:off x="4215162" y="2226014"/>
            <a:ext cx="2854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Mediocre number of Parameters</a:t>
            </a:r>
            <a:endParaRPr lang="nl-BE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71E49E-1ECA-B07C-8751-72307F490F9C}"/>
              </a:ext>
            </a:extLst>
          </p:cNvPr>
          <p:cNvSpPr txBox="1"/>
          <p:nvPr/>
        </p:nvSpPr>
        <p:spPr>
          <a:xfrm>
            <a:off x="-449855" y="2241466"/>
            <a:ext cx="2854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 Parameters</a:t>
            </a:r>
            <a:endParaRPr lang="nl-BE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4F3288-F37E-9DB9-9143-BD5C80E285CF}"/>
              </a:ext>
            </a:extLst>
          </p:cNvPr>
          <p:cNvSpPr txBox="1"/>
          <p:nvPr/>
        </p:nvSpPr>
        <p:spPr>
          <a:xfrm>
            <a:off x="6664713" y="2227093"/>
            <a:ext cx="2854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High number of Parameters</a:t>
            </a:r>
            <a:endParaRPr lang="nl-BE" sz="1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EEAD26-3A5D-D1A3-F754-7037B4733E1E}"/>
              </a:ext>
            </a:extLst>
          </p:cNvPr>
          <p:cNvSpPr txBox="1"/>
          <p:nvPr/>
        </p:nvSpPr>
        <p:spPr>
          <a:xfrm>
            <a:off x="1684392" y="3933496"/>
            <a:ext cx="604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pick the best performing models from every model family!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7A988A1-125C-253B-6B41-1F21BAE3BF76}"/>
              </a:ext>
            </a:extLst>
          </p:cNvPr>
          <p:cNvCxnSpPr>
            <a:cxnSpLocks/>
            <a:endCxn id="24" idx="2"/>
          </p:cNvCxnSpPr>
          <p:nvPr/>
        </p:nvCxnSpPr>
        <p:spPr>
          <a:xfrm flipV="1">
            <a:off x="5690830" y="3151919"/>
            <a:ext cx="0" cy="3358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9690C9-A6ED-A97D-E887-1D7FD97DB5E0}"/>
              </a:ext>
            </a:extLst>
          </p:cNvPr>
          <p:cNvSpPr txBox="1"/>
          <p:nvPr/>
        </p:nvSpPr>
        <p:spPr>
          <a:xfrm>
            <a:off x="5234928" y="3454339"/>
            <a:ext cx="1078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Our model</a:t>
            </a:r>
            <a:endParaRPr lang="nl-BE" sz="1400" dirty="0"/>
          </a:p>
        </p:txBody>
      </p:sp>
      <p:sp>
        <p:nvSpPr>
          <p:cNvPr id="8" name="Tekstvak 6">
            <a:extLst>
              <a:ext uri="{FF2B5EF4-FFF2-40B4-BE49-F238E27FC236}">
                <a16:creationId xmlns:a16="http://schemas.microsoft.com/office/drawing/2014/main" id="{18C1656F-4090-36B1-16C7-576706964845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Model A over Model B?</a:t>
            </a:r>
          </a:p>
        </p:txBody>
      </p:sp>
    </p:spTree>
    <p:extLst>
      <p:ext uri="{BB962C8B-B14F-4D97-AF65-F5344CB8AC3E}">
        <p14:creationId xmlns:p14="http://schemas.microsoft.com/office/powerpoint/2010/main" val="1111719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4" y="188105"/>
            <a:ext cx="7673335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 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Typical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Results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Section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AI Presentation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0F0601-AFC2-6A8F-F870-3FDDFC07A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2899" y="2066690"/>
            <a:ext cx="2396349" cy="19079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32912B-2CD0-9D57-5D53-5D9EBB66FB17}"/>
              </a:ext>
            </a:extLst>
          </p:cNvPr>
          <p:cNvSpPr txBox="1"/>
          <p:nvPr/>
        </p:nvSpPr>
        <p:spPr>
          <a:xfrm>
            <a:off x="1962411" y="1635193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RMSSE</a:t>
            </a:r>
          </a:p>
          <a:p>
            <a:r>
              <a:rPr lang="en-US" sz="1400" dirty="0"/>
              <a:t>Some Metric A</a:t>
            </a:r>
            <a:endParaRPr lang="nl-BE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5486CE-9027-401B-4E2C-65267A8E2F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1259" y="2127718"/>
            <a:ext cx="2396349" cy="1785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8F9AA3-E616-6819-2FD9-6665B10676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9619" y="2127718"/>
            <a:ext cx="2406031" cy="1785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8849A0-4A90-FB6C-9606-E2A6530DA7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23" y="2506808"/>
            <a:ext cx="1156402" cy="8450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E48473-3266-3675-67F8-F8F28CA0B431}"/>
              </a:ext>
            </a:extLst>
          </p:cNvPr>
          <p:cNvSpPr txBox="1"/>
          <p:nvPr/>
        </p:nvSpPr>
        <p:spPr>
          <a:xfrm>
            <a:off x="4358760" y="1635193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MASE</a:t>
            </a:r>
          </a:p>
          <a:p>
            <a:r>
              <a:rPr lang="en-US" sz="1400" dirty="0"/>
              <a:t>Some Metric B</a:t>
            </a:r>
            <a:endParaRPr lang="nl-BE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5A15C8-BBF1-C576-13B4-D6519A3326B2}"/>
              </a:ext>
            </a:extLst>
          </p:cNvPr>
          <p:cNvSpPr txBox="1"/>
          <p:nvPr/>
        </p:nvSpPr>
        <p:spPr>
          <a:xfrm>
            <a:off x="7042390" y="1624251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MSE</a:t>
            </a:r>
          </a:p>
          <a:p>
            <a:r>
              <a:rPr lang="en-US" sz="1400" dirty="0"/>
              <a:t>Some Metric C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1960748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4FD04A-8D24-2E76-BC4B-A5AD00CAC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5" y="2451773"/>
            <a:ext cx="1092283" cy="732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80C329-51E9-C904-26F2-A1AB4B54D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2167" y="2107157"/>
            <a:ext cx="2321366" cy="1846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863A3E-FCFC-5348-EFBF-2817C6FBF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0132" y="2107157"/>
            <a:ext cx="2359230" cy="18467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135FA4-03E1-8E4E-3FAC-D283E815A0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70"/>
          <a:stretch/>
        </p:blipFill>
        <p:spPr>
          <a:xfrm>
            <a:off x="6471627" y="2107157"/>
            <a:ext cx="2273214" cy="1748297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59C65B1A-04E7-5581-E1DA-C0FA53CC81B6}"/>
              </a:ext>
            </a:extLst>
          </p:cNvPr>
          <p:cNvSpPr txBox="1"/>
          <p:nvPr/>
        </p:nvSpPr>
        <p:spPr>
          <a:xfrm>
            <a:off x="198124" y="188105"/>
            <a:ext cx="7673335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 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Typical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Results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Section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AI Presentation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E891C0-9AB0-DFE8-37BB-EA81D9DF4F61}"/>
              </a:ext>
            </a:extLst>
          </p:cNvPr>
          <p:cNvSpPr txBox="1"/>
          <p:nvPr/>
        </p:nvSpPr>
        <p:spPr>
          <a:xfrm>
            <a:off x="1962411" y="1635193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RMSSE</a:t>
            </a:r>
          </a:p>
          <a:p>
            <a:r>
              <a:rPr lang="en-US" sz="1400" dirty="0"/>
              <a:t>Some Metric A</a:t>
            </a:r>
            <a:endParaRPr lang="nl-BE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C5D4F-BE52-92B4-66D9-2274BAC4BF66}"/>
              </a:ext>
            </a:extLst>
          </p:cNvPr>
          <p:cNvSpPr txBox="1"/>
          <p:nvPr/>
        </p:nvSpPr>
        <p:spPr>
          <a:xfrm>
            <a:off x="4463122" y="1624251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MASE</a:t>
            </a:r>
          </a:p>
          <a:p>
            <a:r>
              <a:rPr lang="en-US" sz="1400" dirty="0"/>
              <a:t>Some Metric B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E50644-1807-01BE-9F39-3B1EF817F6E8}"/>
              </a:ext>
            </a:extLst>
          </p:cNvPr>
          <p:cNvSpPr txBox="1"/>
          <p:nvPr/>
        </p:nvSpPr>
        <p:spPr>
          <a:xfrm>
            <a:off x="7042390" y="1624251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MSE</a:t>
            </a:r>
          </a:p>
          <a:p>
            <a:r>
              <a:rPr lang="en-US" sz="1400" dirty="0"/>
              <a:t>Some Metric C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2124527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2AA0D5-D2E2-43C7-DFFD-3B2166EB5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204" y="2021942"/>
            <a:ext cx="2417566" cy="1821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601768-F02B-6BE2-4BA0-3966A3BFC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4806" y="2018160"/>
            <a:ext cx="2328233" cy="1758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FF5503-D059-B95F-BA57-686016288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8075" y="2073344"/>
            <a:ext cx="2315723" cy="17032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51D83E-E83A-AB58-337D-EB0292F58A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25" y="2455773"/>
            <a:ext cx="1290817" cy="938343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29E79CCE-4497-8C08-29A7-B6E78220DD89}"/>
              </a:ext>
            </a:extLst>
          </p:cNvPr>
          <p:cNvSpPr txBox="1"/>
          <p:nvPr/>
        </p:nvSpPr>
        <p:spPr>
          <a:xfrm>
            <a:off x="198124" y="188105"/>
            <a:ext cx="7673335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 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Typical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Results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Section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an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AI Presentation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8728FF-F987-907F-ABB7-DCA204C76DF2}"/>
              </a:ext>
            </a:extLst>
          </p:cNvPr>
          <p:cNvSpPr txBox="1"/>
          <p:nvPr/>
        </p:nvSpPr>
        <p:spPr>
          <a:xfrm>
            <a:off x="2234481" y="1550124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RMSSE</a:t>
            </a:r>
          </a:p>
          <a:p>
            <a:r>
              <a:rPr lang="en-US" sz="1400" dirty="0"/>
              <a:t>Some Metric A</a:t>
            </a:r>
            <a:endParaRPr lang="nl-BE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04A04-9461-E87B-4EA1-4B459D7B1398}"/>
              </a:ext>
            </a:extLst>
          </p:cNvPr>
          <p:cNvSpPr txBox="1"/>
          <p:nvPr/>
        </p:nvSpPr>
        <p:spPr>
          <a:xfrm>
            <a:off x="4685569" y="1550124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MASE</a:t>
            </a:r>
          </a:p>
          <a:p>
            <a:r>
              <a:rPr lang="en-US" sz="1400" dirty="0"/>
              <a:t>Some Metric B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B389F3-AD03-F8CE-D3D0-3579A1C18851}"/>
              </a:ext>
            </a:extLst>
          </p:cNvPr>
          <p:cNvSpPr txBox="1"/>
          <p:nvPr/>
        </p:nvSpPr>
        <p:spPr>
          <a:xfrm>
            <a:off x="7212092" y="1550124"/>
            <a:ext cx="1318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MSE</a:t>
            </a:r>
          </a:p>
          <a:p>
            <a:r>
              <a:rPr lang="en-US" sz="1400" dirty="0"/>
              <a:t>Some Metric C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26666958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ADA2C9-7475-A8F4-D71C-43125D185DE7}"/>
              </a:ext>
            </a:extLst>
          </p:cNvPr>
          <p:cNvSpPr txBox="1"/>
          <p:nvPr/>
        </p:nvSpPr>
        <p:spPr>
          <a:xfrm>
            <a:off x="753726" y="1425870"/>
            <a:ext cx="830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we care about </a:t>
            </a:r>
            <a:r>
              <a:rPr lang="en-US" b="1" dirty="0">
                <a:solidFill>
                  <a:srgbClr val="FF0000"/>
                </a:solidFill>
              </a:rPr>
              <a:t>Good Business Decisions</a:t>
            </a:r>
            <a:r>
              <a:rPr lang="en-US" dirty="0"/>
              <a:t> not Accurate Predictions</a:t>
            </a:r>
            <a:endParaRPr lang="nl-BE" dirty="0"/>
          </a:p>
        </p:txBody>
      </p:sp>
      <p:pic>
        <p:nvPicPr>
          <p:cNvPr id="5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CF196388-8255-B3FB-3592-1F5D9EA6D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096" y="2711585"/>
            <a:ext cx="1441504" cy="114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ot Equal 5">
            <a:extLst>
              <a:ext uri="{FF2B5EF4-FFF2-40B4-BE49-F238E27FC236}">
                <a16:creationId xmlns:a16="http://schemas.microsoft.com/office/drawing/2014/main" id="{3D0F5349-46E8-C245-9386-0FBD6D0A6CA5}"/>
              </a:ext>
            </a:extLst>
          </p:cNvPr>
          <p:cNvSpPr/>
          <p:nvPr/>
        </p:nvSpPr>
        <p:spPr>
          <a:xfrm>
            <a:off x="3294192" y="2981115"/>
            <a:ext cx="934438" cy="426958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8" name="Picture 4" descr="Crew of the Black Pearl | Pirates of the Caribbean Wiki | Fandom">
            <a:extLst>
              <a:ext uri="{FF2B5EF4-FFF2-40B4-BE49-F238E27FC236}">
                <a16:creationId xmlns:a16="http://schemas.microsoft.com/office/drawing/2014/main" id="{ACC437E5-C603-23B8-18E1-30BB8BB0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222" y="2800795"/>
            <a:ext cx="2548896" cy="105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D358E5-8208-DBEB-DE3D-D0D5308B0FE0}"/>
              </a:ext>
            </a:extLst>
          </p:cNvPr>
          <p:cNvSpPr txBox="1"/>
          <p:nvPr/>
        </p:nvSpPr>
        <p:spPr>
          <a:xfrm>
            <a:off x="1707504" y="2403808"/>
            <a:ext cx="1586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Accurate Forecasts</a:t>
            </a:r>
            <a:endParaRPr lang="nl-BE" sz="1400" b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C3D4D-62CA-8A41-52A1-0E747A018B27}"/>
              </a:ext>
            </a:extLst>
          </p:cNvPr>
          <p:cNvSpPr txBox="1"/>
          <p:nvPr/>
        </p:nvSpPr>
        <p:spPr>
          <a:xfrm>
            <a:off x="4410539" y="2403807"/>
            <a:ext cx="2759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Good business decisions</a:t>
            </a:r>
            <a:endParaRPr lang="nl-BE" sz="1400" b="1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492CFD-13D9-C180-5F88-C195802B787F}"/>
              </a:ext>
            </a:extLst>
          </p:cNvPr>
          <p:cNvSpPr txBox="1"/>
          <p:nvPr/>
        </p:nvSpPr>
        <p:spPr>
          <a:xfrm>
            <a:off x="753726" y="4410246"/>
            <a:ext cx="692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We need to investigate the cost implications of the different predictions.</a:t>
            </a:r>
            <a:endParaRPr lang="nl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FBFD0B-5C35-5C75-3275-C7905DF1322E}"/>
              </a:ext>
            </a:extLst>
          </p:cNvPr>
          <p:cNvSpPr txBox="1"/>
          <p:nvPr/>
        </p:nvSpPr>
        <p:spPr>
          <a:xfrm>
            <a:off x="753726" y="1853670"/>
            <a:ext cx="830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low prediction error is not 1-1 connected with a good business decisions. </a:t>
            </a:r>
            <a:endParaRPr lang="nl-BE" dirty="0"/>
          </a:p>
        </p:txBody>
      </p:sp>
      <p:sp>
        <p:nvSpPr>
          <p:cNvPr id="12" name="Tekstvak 6">
            <a:extLst>
              <a:ext uri="{FF2B5EF4-FFF2-40B4-BE49-F238E27FC236}">
                <a16:creationId xmlns:a16="http://schemas.microsoft.com/office/drawing/2014/main" id="{E59158C2-A848-7AC2-A837-BE0C3263D26F}"/>
              </a:ext>
            </a:extLst>
          </p:cNvPr>
          <p:cNvSpPr txBox="1"/>
          <p:nvPr/>
        </p:nvSpPr>
        <p:spPr>
          <a:xfrm>
            <a:off x="198124" y="188105"/>
            <a:ext cx="7673335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 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Research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vs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Real World!</a:t>
            </a:r>
          </a:p>
        </p:txBody>
      </p:sp>
    </p:spTree>
    <p:extLst>
      <p:ext uri="{BB962C8B-B14F-4D97-AF65-F5344CB8AC3E}">
        <p14:creationId xmlns:p14="http://schemas.microsoft.com/office/powerpoint/2010/main" val="3770635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Modelling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 Bazooka?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Lets talk </a:t>
            </a:r>
            <a:r>
              <a:rPr lang="el-GR" sz="2000" b="1" dirty="0">
                <a:latin typeface="Poppins" pitchFamily="2" charset="77"/>
                <a:cs typeface="Poppins" pitchFamily="2" charset="77"/>
              </a:rPr>
              <a:t>€€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11AF865-7D1D-8BB6-0D9B-C347E304086C}"/>
                  </a:ext>
                </a:extLst>
              </p:cNvPr>
              <p:cNvSpPr txBox="1"/>
              <p:nvPr/>
            </p:nvSpPr>
            <p:spPr>
              <a:xfrm>
                <a:off x="83702" y="1062495"/>
                <a:ext cx="84725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400" dirty="0"/>
              </a:p>
              <a:p>
                <a:r>
                  <a:rPr lang="en-US" sz="1400" dirty="0"/>
                  <a:t>We assume two types of costs, underage cost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1400" dirty="0"/>
                  <a:t>and overage cost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n-US" sz="1400" i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i="1" dirty="0">
                    <a:solidFill>
                      <a:srgbClr val="FF0000"/>
                    </a:solidFill>
                  </a:rPr>
                  <a:t>Overage cost: </a:t>
                </a:r>
                <a:r>
                  <a:rPr lang="en-US" sz="1400" dirty="0"/>
                  <a:t>The cost of preparing an item and not selling it.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i="1" dirty="0">
                    <a:solidFill>
                      <a:srgbClr val="FF0000"/>
                    </a:solidFill>
                  </a:rPr>
                  <a:t>Underage cost: </a:t>
                </a:r>
                <a:r>
                  <a:rPr lang="en-US" sz="1400" dirty="0"/>
                  <a:t>The cost of not having enough meals to sales.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11AF865-7D1D-8BB6-0D9B-C347E3040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02" y="1062495"/>
                <a:ext cx="8472596" cy="954107"/>
              </a:xfrm>
              <a:prstGeom prst="rect">
                <a:avLst/>
              </a:prstGeom>
              <a:blipFill>
                <a:blip r:embed="rId4"/>
                <a:stretch>
                  <a:fillRect l="-216" b="-573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E45867B-A9D8-F507-3E13-32AD9BF1BC39}"/>
              </a:ext>
            </a:extLst>
          </p:cNvPr>
          <p:cNvSpPr txBox="1"/>
          <p:nvPr/>
        </p:nvSpPr>
        <p:spPr>
          <a:xfrm>
            <a:off x="198125" y="4466411"/>
            <a:ext cx="8519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Coverage: </a:t>
            </a:r>
          </a:p>
          <a:p>
            <a:r>
              <a:rPr lang="en-US" sz="1200" dirty="0"/>
              <a:t>The proportion of incoming demand we have enough inventory to satisfy</a:t>
            </a:r>
            <a:r>
              <a:rPr lang="nl-BE" sz="1200" dirty="0"/>
              <a:t>.</a:t>
            </a:r>
          </a:p>
          <a:p>
            <a:r>
              <a:rPr lang="nl-BE" sz="1200" dirty="0"/>
              <a:t>For </a:t>
            </a:r>
            <a:r>
              <a:rPr lang="nl-BE" sz="1200" dirty="0" err="1"/>
              <a:t>example</a:t>
            </a:r>
            <a:r>
              <a:rPr lang="nl-BE" sz="1200" dirty="0"/>
              <a:t>: 90% Coverage means we have </a:t>
            </a:r>
            <a:r>
              <a:rPr lang="nl-BE" sz="1200" dirty="0" err="1"/>
              <a:t>enough</a:t>
            </a:r>
            <a:r>
              <a:rPr lang="nl-BE" sz="1200" dirty="0"/>
              <a:t> stock </a:t>
            </a:r>
            <a:r>
              <a:rPr lang="nl-BE" sz="1200" dirty="0" err="1"/>
              <a:t>to</a:t>
            </a:r>
            <a:r>
              <a:rPr lang="nl-BE" sz="1200" dirty="0"/>
              <a:t> meet 90% of </a:t>
            </a:r>
            <a:r>
              <a:rPr lang="nl-BE" sz="1200" dirty="0" err="1"/>
              <a:t>the</a:t>
            </a:r>
            <a:r>
              <a:rPr lang="nl-BE" sz="1200" dirty="0"/>
              <a:t> </a:t>
            </a:r>
            <a:r>
              <a:rPr lang="nl-BE" sz="1200" dirty="0" err="1"/>
              <a:t>incoming</a:t>
            </a:r>
            <a:r>
              <a:rPr lang="nl-BE" sz="1200" dirty="0"/>
              <a:t> </a:t>
            </a:r>
            <a:r>
              <a:rPr lang="nl-BE" sz="1200" dirty="0" err="1"/>
              <a:t>demand</a:t>
            </a:r>
            <a:r>
              <a:rPr lang="nl-BE" sz="1200" dirty="0"/>
              <a:t>.</a:t>
            </a:r>
          </a:p>
        </p:txBody>
      </p:sp>
      <p:pic>
        <p:nvPicPr>
          <p:cNvPr id="6" name="Picture 6" descr="Δεν υπάρχει διαθέσιμη περιγραφή.">
            <a:extLst>
              <a:ext uri="{FF2B5EF4-FFF2-40B4-BE49-F238E27FC236}">
                <a16:creationId xmlns:a16="http://schemas.microsoft.com/office/drawing/2014/main" id="{4FAB443C-33FC-25E9-A33C-964FA20E3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5763"/>
            <a:ext cx="2943922" cy="219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Δεν υπάρχει διαθέσιμη περιγραφή.">
            <a:extLst>
              <a:ext uri="{FF2B5EF4-FFF2-40B4-BE49-F238E27FC236}">
                <a16:creationId xmlns:a16="http://schemas.microsoft.com/office/drawing/2014/main" id="{6F918F24-3613-FC18-FA5C-797688547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050" y="2295762"/>
            <a:ext cx="2974933" cy="221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Δεν υπάρχει διαθέσιμη περιγραφή.">
            <a:extLst>
              <a:ext uri="{FF2B5EF4-FFF2-40B4-BE49-F238E27FC236}">
                <a16:creationId xmlns:a16="http://schemas.microsoft.com/office/drawing/2014/main" id="{18EF9D04-9CA9-9A60-2313-97F72EB42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31" y="2331475"/>
            <a:ext cx="2987377" cy="218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90E161-4316-67A7-C9FB-51107F13F8CB}"/>
              </a:ext>
            </a:extLst>
          </p:cNvPr>
          <p:cNvSpPr txBox="1"/>
          <p:nvPr/>
        </p:nvSpPr>
        <p:spPr>
          <a:xfrm>
            <a:off x="1252025" y="2104386"/>
            <a:ext cx="745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Case 1</a:t>
            </a:r>
            <a:endParaRPr lang="nl-BE" sz="11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E63A6-AD65-EBC7-00E2-46BD5B76DD48}"/>
              </a:ext>
            </a:extLst>
          </p:cNvPr>
          <p:cNvSpPr txBox="1"/>
          <p:nvPr/>
        </p:nvSpPr>
        <p:spPr>
          <a:xfrm>
            <a:off x="4267201" y="2112344"/>
            <a:ext cx="745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Case 2</a:t>
            </a:r>
            <a:endParaRPr lang="nl-BE" sz="11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A713F-8A58-C34E-EC19-C72DCE66BAD3}"/>
              </a:ext>
            </a:extLst>
          </p:cNvPr>
          <p:cNvSpPr txBox="1"/>
          <p:nvPr/>
        </p:nvSpPr>
        <p:spPr>
          <a:xfrm>
            <a:off x="7317080" y="2129245"/>
            <a:ext cx="745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Case 3</a:t>
            </a:r>
            <a:endParaRPr lang="nl-BE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3885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6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</a:p>
          <a:p>
            <a:pPr>
              <a:defRPr/>
            </a:pPr>
            <a:r>
              <a:rPr lang="nl-BE" sz="3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354648"/>
            <a:ext cx="6556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Food Waste.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How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Solve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Debunking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Myths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Lessons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from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AI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Projects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Data: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in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Garbage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out.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Modeling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: Do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you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Really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Need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dirty="0" err="1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Bazzoka</a:t>
            </a:r>
            <a:r>
              <a:rPr lang="nl-BE" sz="2000" b="1" dirty="0">
                <a:solidFill>
                  <a:srgbClr val="D9D9D9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96F850-2D6F-F814-7141-734973D6C7E8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6455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FD4C7CC-6BA7-ABA5-0C12-6895D67E7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068604"/>
            <a:ext cx="8526780" cy="164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15359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nl-BE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FD4C7CC-6BA7-ABA5-0C12-6895D67E7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068604"/>
            <a:ext cx="8526780" cy="164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12A63BD-7073-65B4-1340-17C9E4D99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0"/>
            <a:ext cx="45577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3558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534864-1FE5-B435-5C1B-F45F65CB47AE}"/>
              </a:ext>
            </a:extLst>
          </p:cNvPr>
          <p:cNvSpPr txBox="1"/>
          <p:nvPr/>
        </p:nvSpPr>
        <p:spPr>
          <a:xfrm>
            <a:off x="76200" y="1363980"/>
            <a:ext cx="8770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is Deployment?</a:t>
            </a:r>
          </a:p>
          <a:p>
            <a:r>
              <a:rPr lang="en-US" dirty="0">
                <a:solidFill>
                  <a:srgbClr val="000000"/>
                </a:solidFill>
              </a:rPr>
              <a:t>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he process of integrating a trained model into a production environment to make it available for end-users.</a:t>
            </a:r>
            <a:endParaRPr lang="nl-B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BEC59C-2979-714C-B920-A6DE3DAD2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2447955"/>
            <a:ext cx="5204460" cy="211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C4B5A2-64A1-1774-19DA-BD8E2B599D3C}"/>
              </a:ext>
            </a:extLst>
          </p:cNvPr>
          <p:cNvSpPr txBox="1"/>
          <p:nvPr/>
        </p:nvSpPr>
        <p:spPr>
          <a:xfrm>
            <a:off x="76200" y="2796078"/>
            <a:ext cx="4465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we offer?</a:t>
            </a:r>
          </a:p>
          <a:p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nl-BE" dirty="0"/>
              <a:t>User </a:t>
            </a:r>
            <a:r>
              <a:rPr lang="nl-BE" dirty="0" err="1"/>
              <a:t>friendly</a:t>
            </a:r>
            <a:r>
              <a:rPr lang="nl-BE" dirty="0"/>
              <a:t> way </a:t>
            </a:r>
            <a:r>
              <a:rPr lang="nl-BE" dirty="0" err="1"/>
              <a:t>to</a:t>
            </a:r>
            <a:r>
              <a:rPr lang="nl-BE" dirty="0"/>
              <a:t> access </a:t>
            </a:r>
            <a:r>
              <a:rPr lang="nl-BE" dirty="0" err="1"/>
              <a:t>the</a:t>
            </a:r>
            <a:r>
              <a:rPr lang="nl-BE" dirty="0"/>
              <a:t> model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nl-BE" dirty="0"/>
              <a:t>A dashboard </a:t>
            </a:r>
            <a:r>
              <a:rPr lang="nl-BE" dirty="0" err="1"/>
              <a:t>with</a:t>
            </a:r>
            <a:r>
              <a:rPr lang="nl-BE" dirty="0"/>
              <a:t> multiple </a:t>
            </a:r>
            <a:r>
              <a:rPr lang="nl-BE" dirty="0" err="1"/>
              <a:t>visualizations</a:t>
            </a:r>
            <a:endParaRPr lang="nl-BE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nl-BE" dirty="0"/>
              <a:t>Error analysis tools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Tekstvak 6">
            <a:extLst>
              <a:ext uri="{FF2B5EF4-FFF2-40B4-BE49-F238E27FC236}">
                <a16:creationId xmlns:a16="http://schemas.microsoft.com/office/drawing/2014/main" id="{4E3957DF-8B89-577F-8BCE-2AC59D02DC35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Whats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Deployment?</a:t>
            </a:r>
          </a:p>
        </p:txBody>
      </p:sp>
    </p:spTree>
    <p:extLst>
      <p:ext uri="{BB962C8B-B14F-4D97-AF65-F5344CB8AC3E}">
        <p14:creationId xmlns:p14="http://schemas.microsoft.com/office/powerpoint/2010/main" val="85364265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534864-1FE5-B435-5C1B-F45F65CB47AE}"/>
              </a:ext>
            </a:extLst>
          </p:cNvPr>
          <p:cNvSpPr txBox="1"/>
          <p:nvPr/>
        </p:nvSpPr>
        <p:spPr>
          <a:xfrm>
            <a:off x="95251" y="2237956"/>
            <a:ext cx="76314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Version 1: </a:t>
            </a:r>
            <a:r>
              <a:rPr lang="en-US" dirty="0"/>
              <a:t>A simple prototype using </a:t>
            </a:r>
            <a:r>
              <a:rPr lang="en-US" dirty="0" err="1"/>
              <a:t>Streamlit</a:t>
            </a:r>
            <a:r>
              <a:rPr lang="en-US" dirty="0"/>
              <a:t>.</a:t>
            </a:r>
          </a:p>
          <a:p>
            <a:r>
              <a:rPr lang="en-US" sz="1200" dirty="0"/>
              <a:t>Will give a demo if there is time.</a:t>
            </a:r>
            <a:endParaRPr lang="nl-BE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514E69-52EA-2930-E2C3-C6A34DAA4841}"/>
              </a:ext>
            </a:extLst>
          </p:cNvPr>
          <p:cNvSpPr txBox="1"/>
          <p:nvPr/>
        </p:nvSpPr>
        <p:spPr>
          <a:xfrm>
            <a:off x="95251" y="3018768"/>
            <a:ext cx="6652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Version 2: </a:t>
            </a:r>
            <a:r>
              <a:rPr lang="en-US" dirty="0"/>
              <a:t>A web interface developed by an Erasmus student.</a:t>
            </a:r>
            <a:endParaRPr lang="nl-BE" dirty="0"/>
          </a:p>
        </p:txBody>
      </p:sp>
      <p:sp>
        <p:nvSpPr>
          <p:cNvPr id="4" name="Tekstvak 6">
            <a:extLst>
              <a:ext uri="{FF2B5EF4-FFF2-40B4-BE49-F238E27FC236}">
                <a16:creationId xmlns:a16="http://schemas.microsoft.com/office/drawing/2014/main" id="{F390DEB5-79D7-2AF8-84D1-81B090992ECB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Versioning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Product.</a:t>
            </a:r>
          </a:p>
        </p:txBody>
      </p:sp>
    </p:spTree>
    <p:extLst>
      <p:ext uri="{BB962C8B-B14F-4D97-AF65-F5344CB8AC3E}">
        <p14:creationId xmlns:p14="http://schemas.microsoft.com/office/powerpoint/2010/main" val="15903359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6">
            <a:extLst>
              <a:ext uri="{FF2B5EF4-FFF2-40B4-BE49-F238E27FC236}">
                <a16:creationId xmlns:a16="http://schemas.microsoft.com/office/drawing/2014/main" id="{AF542014-AF35-CD6D-8B8D-560889AB8FFB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A Quick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Glimpse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438A8B-6A1C-D6AE-1366-AB5243F4CF3D}"/>
              </a:ext>
            </a:extLst>
          </p:cNvPr>
          <p:cNvSpPr txBox="1"/>
          <p:nvPr/>
        </p:nvSpPr>
        <p:spPr>
          <a:xfrm>
            <a:off x="106680" y="1885169"/>
            <a:ext cx="3390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trust the Model?</a:t>
            </a:r>
          </a:p>
          <a:p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Trusting takes time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Compare with what is being currently used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Build on good predictions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D97A0C-1295-3FA2-5AB1-55A57D0982E8}"/>
              </a:ext>
            </a:extLst>
          </p:cNvPr>
          <p:cNvSpPr/>
          <p:nvPr/>
        </p:nvSpPr>
        <p:spPr>
          <a:xfrm>
            <a:off x="3497580" y="3375660"/>
            <a:ext cx="66294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1">
            <a:extLst>
              <a:ext uri="{FF2B5EF4-FFF2-40B4-BE49-F238E27FC236}">
                <a16:creationId xmlns:a16="http://schemas.microsoft.com/office/drawing/2014/main" id="{ED724CE0-0A7C-D964-4B31-0DD1A06F5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128" y="3978150"/>
            <a:ext cx="1165350" cy="1165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CCE073-E42D-60F9-9AB9-EF44B0332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937" y="1412032"/>
            <a:ext cx="5221743" cy="33621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E863BD-C3FB-6EBA-9059-B7C6473B9912}"/>
              </a:ext>
            </a:extLst>
          </p:cNvPr>
          <p:cNvSpPr txBox="1"/>
          <p:nvPr/>
        </p:nvSpPr>
        <p:spPr>
          <a:xfrm>
            <a:off x="3758418" y="1229845"/>
            <a:ext cx="789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Item 2</a:t>
            </a:r>
            <a:endParaRPr lang="nl-BE" sz="110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31349E-4E61-121B-BEA1-FDA8869CFA3B}"/>
              </a:ext>
            </a:extLst>
          </p:cNvPr>
          <p:cNvSpPr/>
          <p:nvPr/>
        </p:nvSpPr>
        <p:spPr>
          <a:xfrm>
            <a:off x="3750603" y="1984881"/>
            <a:ext cx="789353" cy="1641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Item 1</a:t>
            </a:r>
            <a:endParaRPr lang="nl-BE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12238C-FB6C-2424-16FF-2E0EF02C22CB}"/>
              </a:ext>
            </a:extLst>
          </p:cNvPr>
          <p:cNvSpPr/>
          <p:nvPr/>
        </p:nvSpPr>
        <p:spPr>
          <a:xfrm>
            <a:off x="3750602" y="3804995"/>
            <a:ext cx="789353" cy="1641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Item 2</a:t>
            </a:r>
            <a:endParaRPr lang="nl-BE" sz="1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45EBC-F90B-F941-AA45-CE35BBD30D6F}"/>
              </a:ext>
            </a:extLst>
          </p:cNvPr>
          <p:cNvSpPr/>
          <p:nvPr/>
        </p:nvSpPr>
        <p:spPr>
          <a:xfrm>
            <a:off x="4417215" y="1995758"/>
            <a:ext cx="715108" cy="1577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Model 2</a:t>
            </a:r>
            <a:endParaRPr lang="nl-BE" sz="11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0973A0-9DD4-AC3C-3570-1F6A683A3BEB}"/>
              </a:ext>
            </a:extLst>
          </p:cNvPr>
          <p:cNvSpPr/>
          <p:nvPr/>
        </p:nvSpPr>
        <p:spPr>
          <a:xfrm>
            <a:off x="4417215" y="2197324"/>
            <a:ext cx="715108" cy="1577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Model 1</a:t>
            </a:r>
            <a:endParaRPr lang="nl-BE" sz="11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6C5979-6C3A-28D0-016A-6580B2B02608}"/>
              </a:ext>
            </a:extLst>
          </p:cNvPr>
          <p:cNvSpPr/>
          <p:nvPr/>
        </p:nvSpPr>
        <p:spPr>
          <a:xfrm>
            <a:off x="4417215" y="2379511"/>
            <a:ext cx="715108" cy="1577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AI Model</a:t>
            </a:r>
            <a:endParaRPr lang="nl-BE" sz="11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A93F0F-3542-D29B-0814-04165537B48B}"/>
              </a:ext>
            </a:extLst>
          </p:cNvPr>
          <p:cNvSpPr/>
          <p:nvPr/>
        </p:nvSpPr>
        <p:spPr>
          <a:xfrm>
            <a:off x="4417215" y="3805967"/>
            <a:ext cx="715108" cy="1577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Model 2</a:t>
            </a:r>
            <a:endParaRPr lang="nl-BE" sz="11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BCC1BF-A14B-185A-097D-67FDEEE0ED5A}"/>
              </a:ext>
            </a:extLst>
          </p:cNvPr>
          <p:cNvSpPr/>
          <p:nvPr/>
        </p:nvSpPr>
        <p:spPr>
          <a:xfrm>
            <a:off x="4417215" y="4007533"/>
            <a:ext cx="715108" cy="1577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Model 1</a:t>
            </a:r>
            <a:endParaRPr lang="nl-BE" sz="11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FD0CEC-277F-FEA9-8F0E-35C2262DF926}"/>
              </a:ext>
            </a:extLst>
          </p:cNvPr>
          <p:cNvSpPr/>
          <p:nvPr/>
        </p:nvSpPr>
        <p:spPr>
          <a:xfrm>
            <a:off x="4417215" y="4189720"/>
            <a:ext cx="715108" cy="1577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AI Model</a:t>
            </a:r>
            <a:endParaRPr lang="nl-BE" sz="1100"/>
          </a:p>
        </p:txBody>
      </p:sp>
    </p:spTree>
    <p:extLst>
      <p:ext uri="{BB962C8B-B14F-4D97-AF65-F5344CB8AC3E}">
        <p14:creationId xmlns:p14="http://schemas.microsoft.com/office/powerpoint/2010/main" val="26076711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6">
            <a:extLst>
              <a:ext uri="{FF2B5EF4-FFF2-40B4-BE49-F238E27FC236}">
                <a16:creationId xmlns:a16="http://schemas.microsoft.com/office/drawing/2014/main" id="{AF542014-AF35-CD6D-8B8D-560889AB8FFB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A Quick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Glimpse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C85F58-89EA-0285-1C27-EA3814A9D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717" y="1481405"/>
            <a:ext cx="5583556" cy="29620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176999-D886-72FF-5A9E-C22EFB3EA3EA}"/>
              </a:ext>
            </a:extLst>
          </p:cNvPr>
          <p:cNvSpPr txBox="1"/>
          <p:nvPr/>
        </p:nvSpPr>
        <p:spPr>
          <a:xfrm>
            <a:off x="106680" y="1885169"/>
            <a:ext cx="3390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trust the Model?</a:t>
            </a:r>
          </a:p>
          <a:p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Trusting takes time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Compare with what is being currently used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Build on good predictions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dirty="0"/>
          </a:p>
          <a:p>
            <a:pPr marL="174625" indent="-174625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842029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CD5041-1936-E4F4-FFD6-8AF3A3C9B878}"/>
              </a:ext>
            </a:extLst>
          </p:cNvPr>
          <p:cNvSpPr/>
          <p:nvPr/>
        </p:nvSpPr>
        <p:spPr>
          <a:xfrm>
            <a:off x="215591" y="2932073"/>
            <a:ext cx="8404302" cy="647235"/>
          </a:xfrm>
          <a:prstGeom prst="rect">
            <a:avLst/>
          </a:prstGeom>
          <a:solidFill>
            <a:srgbClr val="E3E4E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BB882A-89D6-7111-6C57-926964CE8670}"/>
              </a:ext>
            </a:extLst>
          </p:cNvPr>
          <p:cNvSpPr/>
          <p:nvPr/>
        </p:nvSpPr>
        <p:spPr>
          <a:xfrm>
            <a:off x="654206" y="2928587"/>
            <a:ext cx="1263803" cy="647235"/>
          </a:xfrm>
          <a:prstGeom prst="rect">
            <a:avLst/>
          </a:prstGeom>
          <a:solidFill>
            <a:srgbClr val="5B9DE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4D61D2-D055-2613-363C-91C307E9B0E2}"/>
              </a:ext>
            </a:extLst>
          </p:cNvPr>
          <p:cNvSpPr/>
          <p:nvPr/>
        </p:nvSpPr>
        <p:spPr>
          <a:xfrm>
            <a:off x="1918009" y="2928586"/>
            <a:ext cx="1263803" cy="647235"/>
          </a:xfrm>
          <a:prstGeom prst="rect">
            <a:avLst/>
          </a:prstGeom>
          <a:solidFill>
            <a:srgbClr val="4DCCA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02D29-9BA3-B06B-4D68-CEF017EFDAEB}"/>
              </a:ext>
            </a:extLst>
          </p:cNvPr>
          <p:cNvSpPr/>
          <p:nvPr/>
        </p:nvSpPr>
        <p:spPr>
          <a:xfrm>
            <a:off x="3181812" y="2925099"/>
            <a:ext cx="1263803" cy="647235"/>
          </a:xfrm>
          <a:prstGeom prst="rect">
            <a:avLst/>
          </a:prstGeom>
          <a:solidFill>
            <a:srgbClr val="9FD4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6D7980-B3AC-2BCD-A43E-12908FC9936E}"/>
              </a:ext>
            </a:extLst>
          </p:cNvPr>
          <p:cNvSpPr/>
          <p:nvPr/>
        </p:nvSpPr>
        <p:spPr>
          <a:xfrm>
            <a:off x="4445615" y="2928586"/>
            <a:ext cx="1263803" cy="647235"/>
          </a:xfrm>
          <a:prstGeom prst="rect">
            <a:avLst/>
          </a:prstGeom>
          <a:solidFill>
            <a:srgbClr val="FECB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0AADD-5985-E157-3F97-E31FE7DBAFE5}"/>
              </a:ext>
            </a:extLst>
          </p:cNvPr>
          <p:cNvSpPr/>
          <p:nvPr/>
        </p:nvSpPr>
        <p:spPr>
          <a:xfrm>
            <a:off x="5709418" y="2932073"/>
            <a:ext cx="1263803" cy="647235"/>
          </a:xfrm>
          <a:prstGeom prst="rect">
            <a:avLst/>
          </a:prstGeom>
          <a:solidFill>
            <a:srgbClr val="EA536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5644FC-350D-9520-9521-4F72A09B04B9}"/>
              </a:ext>
            </a:extLst>
          </p:cNvPr>
          <p:cNvSpPr/>
          <p:nvPr/>
        </p:nvSpPr>
        <p:spPr>
          <a:xfrm>
            <a:off x="6973221" y="2925098"/>
            <a:ext cx="1263803" cy="647235"/>
          </a:xfrm>
          <a:prstGeom prst="rect">
            <a:avLst/>
          </a:prstGeom>
          <a:solidFill>
            <a:srgbClr val="5364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22FAE0-756A-7178-77D9-B869A53EEA33}"/>
              </a:ext>
            </a:extLst>
          </p:cNvPr>
          <p:cNvSpPr/>
          <p:nvPr/>
        </p:nvSpPr>
        <p:spPr>
          <a:xfrm>
            <a:off x="1204332" y="3173914"/>
            <a:ext cx="163551" cy="16355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7C6B861-6FFA-4B75-AB95-1C50247F8B8C}"/>
              </a:ext>
            </a:extLst>
          </p:cNvPr>
          <p:cNvSpPr/>
          <p:nvPr/>
        </p:nvSpPr>
        <p:spPr>
          <a:xfrm>
            <a:off x="2468135" y="3166939"/>
            <a:ext cx="163551" cy="16355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  <a:endParaRPr lang="nl-B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14740F-3729-A2D4-2E89-F072ACC1FA0A}"/>
              </a:ext>
            </a:extLst>
          </p:cNvPr>
          <p:cNvSpPr/>
          <p:nvPr/>
        </p:nvSpPr>
        <p:spPr>
          <a:xfrm>
            <a:off x="3731938" y="3166939"/>
            <a:ext cx="163551" cy="16355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1122F26-830C-B4B2-41A2-11EE34522553}"/>
              </a:ext>
            </a:extLst>
          </p:cNvPr>
          <p:cNvSpPr/>
          <p:nvPr/>
        </p:nvSpPr>
        <p:spPr>
          <a:xfrm>
            <a:off x="4995741" y="3159964"/>
            <a:ext cx="163551" cy="16355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  <a:endParaRPr lang="nl-B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2FF8E09-BD62-7A90-0707-135FE8020035}"/>
              </a:ext>
            </a:extLst>
          </p:cNvPr>
          <p:cNvSpPr/>
          <p:nvPr/>
        </p:nvSpPr>
        <p:spPr>
          <a:xfrm>
            <a:off x="6255839" y="3159964"/>
            <a:ext cx="163551" cy="16355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C160135-CDF9-73D8-8E0E-B61DF9B0B5F9}"/>
              </a:ext>
            </a:extLst>
          </p:cNvPr>
          <p:cNvSpPr/>
          <p:nvPr/>
        </p:nvSpPr>
        <p:spPr>
          <a:xfrm>
            <a:off x="7519642" y="3152989"/>
            <a:ext cx="163551" cy="16355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  <a:endParaRPr lang="nl-B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F23CCC-857A-08DC-5013-563B412E76F4}"/>
              </a:ext>
            </a:extLst>
          </p:cNvPr>
          <p:cNvCxnSpPr/>
          <p:nvPr/>
        </p:nvCxnSpPr>
        <p:spPr>
          <a:xfrm flipV="1">
            <a:off x="1286108" y="2282283"/>
            <a:ext cx="0" cy="870706"/>
          </a:xfrm>
          <a:prstGeom prst="line">
            <a:avLst/>
          </a:prstGeom>
          <a:ln>
            <a:solidFill>
              <a:srgbClr val="5B9D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3A3681-6838-EB02-7650-AA23B1D3C9CD}"/>
              </a:ext>
            </a:extLst>
          </p:cNvPr>
          <p:cNvCxnSpPr/>
          <p:nvPr/>
        </p:nvCxnSpPr>
        <p:spPr>
          <a:xfrm flipV="1">
            <a:off x="2546196" y="3337465"/>
            <a:ext cx="0" cy="870706"/>
          </a:xfrm>
          <a:prstGeom prst="line">
            <a:avLst/>
          </a:prstGeom>
          <a:ln>
            <a:solidFill>
              <a:srgbClr val="4DCC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D300B71-3B35-0614-78FB-F3F1A6D4F49B}"/>
              </a:ext>
            </a:extLst>
          </p:cNvPr>
          <p:cNvCxnSpPr/>
          <p:nvPr/>
        </p:nvCxnSpPr>
        <p:spPr>
          <a:xfrm flipV="1">
            <a:off x="3810001" y="2296233"/>
            <a:ext cx="0" cy="870706"/>
          </a:xfrm>
          <a:prstGeom prst="line">
            <a:avLst/>
          </a:prstGeom>
          <a:ln>
            <a:solidFill>
              <a:srgbClr val="9FD4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6D78994-B478-F930-CCB7-F7EC23333E4F}"/>
              </a:ext>
            </a:extLst>
          </p:cNvPr>
          <p:cNvCxnSpPr/>
          <p:nvPr/>
        </p:nvCxnSpPr>
        <p:spPr>
          <a:xfrm flipV="1">
            <a:off x="5084957" y="3337465"/>
            <a:ext cx="0" cy="870706"/>
          </a:xfrm>
          <a:prstGeom prst="line">
            <a:avLst/>
          </a:prstGeom>
          <a:ln>
            <a:solidFill>
              <a:srgbClr val="FECB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465A4A-8A39-7985-01F1-EADF12A39F05}"/>
              </a:ext>
            </a:extLst>
          </p:cNvPr>
          <p:cNvCxnSpPr/>
          <p:nvPr/>
        </p:nvCxnSpPr>
        <p:spPr>
          <a:xfrm flipV="1">
            <a:off x="6345045" y="2282283"/>
            <a:ext cx="0" cy="870706"/>
          </a:xfrm>
          <a:prstGeom prst="line">
            <a:avLst/>
          </a:prstGeom>
          <a:ln>
            <a:solidFill>
              <a:srgbClr val="EA53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F8D8BCD-92E1-380A-A446-580AD0CE5DD0}"/>
              </a:ext>
            </a:extLst>
          </p:cNvPr>
          <p:cNvCxnSpPr/>
          <p:nvPr/>
        </p:nvCxnSpPr>
        <p:spPr>
          <a:xfrm flipV="1">
            <a:off x="7605133" y="3316540"/>
            <a:ext cx="0" cy="870706"/>
          </a:xfrm>
          <a:prstGeom prst="line">
            <a:avLst/>
          </a:prstGeom>
          <a:ln>
            <a:solidFill>
              <a:srgbClr val="5364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30BBC88-E528-934B-3C2F-EBFCFCA14B73}"/>
              </a:ext>
            </a:extLst>
          </p:cNvPr>
          <p:cNvSpPr txBox="1"/>
          <p:nvPr/>
        </p:nvSpPr>
        <p:spPr>
          <a:xfrm>
            <a:off x="557563" y="3586282"/>
            <a:ext cx="162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5B9DE4"/>
                </a:solidFill>
              </a:rPr>
              <a:t>Jan-Feb 2024</a:t>
            </a:r>
            <a:endParaRPr lang="nl-BE">
              <a:solidFill>
                <a:srgbClr val="5B9DE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C211C2-1576-60F9-E078-FE2008343B6F}"/>
              </a:ext>
            </a:extLst>
          </p:cNvPr>
          <p:cNvSpPr txBox="1"/>
          <p:nvPr/>
        </p:nvSpPr>
        <p:spPr>
          <a:xfrm>
            <a:off x="1994217" y="2509605"/>
            <a:ext cx="162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4DCCAC"/>
                </a:solidFill>
              </a:rPr>
              <a:t>March 2024</a:t>
            </a:r>
            <a:endParaRPr lang="nl-BE">
              <a:solidFill>
                <a:srgbClr val="4DCCAC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4174A8-D302-9E9C-75D5-1D63D7AC54C3}"/>
              </a:ext>
            </a:extLst>
          </p:cNvPr>
          <p:cNvSpPr txBox="1"/>
          <p:nvPr/>
        </p:nvSpPr>
        <p:spPr>
          <a:xfrm>
            <a:off x="3248724" y="3586282"/>
            <a:ext cx="162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92D050"/>
                </a:solidFill>
              </a:rPr>
              <a:t>May 2024</a:t>
            </a:r>
            <a:endParaRPr lang="nl-BE">
              <a:solidFill>
                <a:srgbClr val="92D05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60222F-2185-4871-0523-45BB40100F4A}"/>
              </a:ext>
            </a:extLst>
          </p:cNvPr>
          <p:cNvSpPr txBox="1"/>
          <p:nvPr/>
        </p:nvSpPr>
        <p:spPr>
          <a:xfrm>
            <a:off x="4365697" y="2509605"/>
            <a:ext cx="162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C000"/>
                </a:solidFill>
              </a:rPr>
              <a:t>    Oct 2024</a:t>
            </a:r>
            <a:endParaRPr lang="nl-BE">
              <a:solidFill>
                <a:srgbClr val="FFC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D23BF9-4A95-2076-9F47-9F0E7B5D9349}"/>
              </a:ext>
            </a:extLst>
          </p:cNvPr>
          <p:cNvSpPr txBox="1"/>
          <p:nvPr/>
        </p:nvSpPr>
        <p:spPr>
          <a:xfrm>
            <a:off x="5530994" y="3586282"/>
            <a:ext cx="175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EA5362"/>
                </a:solidFill>
              </a:rPr>
              <a:t>      Apr 2024</a:t>
            </a:r>
            <a:endParaRPr lang="nl-BE">
              <a:solidFill>
                <a:srgbClr val="EA536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F1B92C-223C-2E41-0294-4158AA1844E3}"/>
              </a:ext>
            </a:extLst>
          </p:cNvPr>
          <p:cNvSpPr txBox="1"/>
          <p:nvPr/>
        </p:nvSpPr>
        <p:spPr>
          <a:xfrm>
            <a:off x="6978800" y="2509605"/>
            <a:ext cx="175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536480"/>
                </a:solidFill>
              </a:rPr>
              <a:t>  Dec 2025</a:t>
            </a:r>
            <a:endParaRPr lang="nl-BE">
              <a:solidFill>
                <a:srgbClr val="53648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4DCD5B-5069-18D6-C7CB-38DE85317AC0}"/>
              </a:ext>
            </a:extLst>
          </p:cNvPr>
          <p:cNvSpPr txBox="1"/>
          <p:nvPr/>
        </p:nvSpPr>
        <p:spPr>
          <a:xfrm>
            <a:off x="198125" y="3894347"/>
            <a:ext cx="2132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Data </a:t>
            </a: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collection</a:t>
            </a: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&amp; Business </a:t>
            </a: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Insights</a:t>
            </a:r>
            <a:endParaRPr lang="nl-BE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4D54BA-FB43-ADC9-C782-635CD05F7210}"/>
              </a:ext>
            </a:extLst>
          </p:cNvPr>
          <p:cNvSpPr txBox="1"/>
          <p:nvPr/>
        </p:nvSpPr>
        <p:spPr>
          <a:xfrm>
            <a:off x="1699523" y="1699670"/>
            <a:ext cx="1720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FIRST DATA RUN</a:t>
            </a:r>
          </a:p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AI Model </a:t>
            </a:r>
          </a:p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Test Environment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136AAD-C68F-A077-439C-07C7E9165518}"/>
              </a:ext>
            </a:extLst>
          </p:cNvPr>
          <p:cNvSpPr txBox="1"/>
          <p:nvPr/>
        </p:nvSpPr>
        <p:spPr>
          <a:xfrm>
            <a:off x="2818987" y="3903217"/>
            <a:ext cx="20201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Results Group 1</a:t>
            </a:r>
            <a:endParaRPr lang="nl-BE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 User Group</a:t>
            </a:r>
          </a:p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Feedback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7D0B00-BCB9-2E15-2F91-1280AE215D74}"/>
              </a:ext>
            </a:extLst>
          </p:cNvPr>
          <p:cNvSpPr txBox="1"/>
          <p:nvPr/>
        </p:nvSpPr>
        <p:spPr>
          <a:xfrm>
            <a:off x="4224458" y="1598302"/>
            <a:ext cx="1720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SECOND DATA RUN</a:t>
            </a:r>
            <a:b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Group 2</a:t>
            </a:r>
            <a:b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Link Forecast – </a:t>
            </a: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Cost</a:t>
            </a:r>
            <a:endParaRPr lang="nl-BE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Feedback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3B58AD-B159-60A3-FA2D-2FFF3C81E2B9}"/>
              </a:ext>
            </a:extLst>
          </p:cNvPr>
          <p:cNvSpPr txBox="1"/>
          <p:nvPr/>
        </p:nvSpPr>
        <p:spPr>
          <a:xfrm>
            <a:off x="5393639" y="3894347"/>
            <a:ext cx="1947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Whitepaper Guidelines</a:t>
            </a:r>
            <a:b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Best </a:t>
            </a: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Practices</a:t>
            </a:r>
            <a:endParaRPr lang="nl-BE" sz="1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8B4B24-6DB0-ED98-D0D1-CF5FD0A41083}"/>
              </a:ext>
            </a:extLst>
          </p:cNvPr>
          <p:cNvSpPr txBox="1"/>
          <p:nvPr/>
        </p:nvSpPr>
        <p:spPr>
          <a:xfrm>
            <a:off x="6666592" y="1714499"/>
            <a:ext cx="19477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Higher</a:t>
            </a: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Operational</a:t>
            </a: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Efficiency</a:t>
            </a:r>
            <a:b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BE" sz="1400" b="1" err="1">
                <a:solidFill>
                  <a:schemeClr val="tx1">
                    <a:lumMod val="65000"/>
                    <a:lumOff val="35000"/>
                  </a:schemeClr>
                </a:solidFill>
              </a:rPr>
              <a:t>Less</a:t>
            </a:r>
            <a:r>
              <a:rPr lang="nl-BE" sz="1400" b="1">
                <a:solidFill>
                  <a:schemeClr val="tx1">
                    <a:lumMod val="65000"/>
                    <a:lumOff val="35000"/>
                  </a:schemeClr>
                </a:solidFill>
              </a:rPr>
              <a:t> waste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84E1F30-B13B-FFB4-52DE-5293626E1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808" y="1607788"/>
            <a:ext cx="647790" cy="69542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8323D8F-E2A9-1AAE-75AA-843DC4790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651" y="4178861"/>
            <a:ext cx="733527" cy="61921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BD00CB4-54CA-0968-3383-D55AF635E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447" y="1655420"/>
            <a:ext cx="666843" cy="6477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371936D-9523-C89C-E096-CF7E5D169C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918" y="4152035"/>
            <a:ext cx="685896" cy="60968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C662149-F2B5-C4AE-4DC8-C508BDBB9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6017" y="1636894"/>
            <a:ext cx="647790" cy="63826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C4C862D-B462-2E03-6522-983AED68BB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8943" y="4148629"/>
            <a:ext cx="704948" cy="619211"/>
          </a:xfrm>
          <a:prstGeom prst="rect">
            <a:avLst/>
          </a:prstGeom>
        </p:spPr>
      </p:pic>
      <p:sp>
        <p:nvSpPr>
          <p:cNvPr id="4" name="Tekstvak 6">
            <a:extLst>
              <a:ext uri="{FF2B5EF4-FFF2-40B4-BE49-F238E27FC236}">
                <a16:creationId xmlns:a16="http://schemas.microsoft.com/office/drawing/2014/main" id="{119868D1-7976-8D08-4DA4-263E0BAA2F2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Our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Timeline!</a:t>
            </a:r>
          </a:p>
        </p:txBody>
      </p:sp>
    </p:spTree>
    <p:extLst>
      <p:ext uri="{BB962C8B-B14F-4D97-AF65-F5344CB8AC3E}">
        <p14:creationId xmlns:p14="http://schemas.microsoft.com/office/powerpoint/2010/main" val="32141951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0876B4-7647-6CDD-04EA-6B1FB54CF526}"/>
              </a:ext>
            </a:extLst>
          </p:cNvPr>
          <p:cNvSpPr txBox="1"/>
          <p:nvPr/>
        </p:nvSpPr>
        <p:spPr>
          <a:xfrm>
            <a:off x="123783" y="1612683"/>
            <a:ext cx="8670812" cy="2977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Developing AI Solutions for real-world applications is not straightforward (neither complex)</a:t>
            </a:r>
          </a:p>
          <a:p>
            <a:pPr marL="171450" indent="-171450">
              <a:lnSpc>
                <a:spcPct val="2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Scoping and Data collections are the most important tasks.</a:t>
            </a:r>
          </a:p>
          <a:p>
            <a:pPr marL="171450" indent="-171450">
              <a:lnSpc>
                <a:spcPct val="2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Clear (aligned) goals and well-established metrics should be prioritized.</a:t>
            </a:r>
          </a:p>
          <a:p>
            <a:pPr marL="171450" indent="-171450">
              <a:lnSpc>
                <a:spcPct val="2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Non-stop communication is key!</a:t>
            </a:r>
          </a:p>
          <a:p>
            <a:pPr marL="171450" indent="-171450">
              <a:lnSpc>
                <a:spcPct val="2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dirty="0"/>
              <a:t>A </a:t>
            </a:r>
            <a:r>
              <a:rPr lang="nl-BE" sz="1600" dirty="0" err="1"/>
              <a:t>prediction</a:t>
            </a:r>
            <a:r>
              <a:rPr lang="nl-BE" sz="1600" dirty="0"/>
              <a:t> is as </a:t>
            </a:r>
            <a:r>
              <a:rPr lang="nl-BE" sz="1600" dirty="0" err="1"/>
              <a:t>good</a:t>
            </a:r>
            <a:r>
              <a:rPr lang="nl-BE" sz="1600" dirty="0"/>
              <a:t> as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provided</a:t>
            </a:r>
            <a:r>
              <a:rPr lang="nl-BE" sz="1600" dirty="0"/>
              <a:t> data.</a:t>
            </a:r>
          </a:p>
          <a:p>
            <a:pPr marL="171450" indent="-171450">
              <a:lnSpc>
                <a:spcPct val="2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dirty="0"/>
              <a:t>A fancy model is (</a:t>
            </a:r>
            <a:r>
              <a:rPr lang="nl-BE" sz="1600" dirty="0" err="1"/>
              <a:t>usualy</a:t>
            </a:r>
            <a:r>
              <a:rPr lang="nl-BE" sz="1600" dirty="0"/>
              <a:t>) </a:t>
            </a:r>
            <a:r>
              <a:rPr lang="nl-BE" sz="1600" dirty="0" err="1"/>
              <a:t>not</a:t>
            </a:r>
            <a:r>
              <a:rPr lang="nl-BE" sz="1600" dirty="0"/>
              <a:t> </a:t>
            </a:r>
            <a:r>
              <a:rPr lang="nl-BE" sz="1600" dirty="0" err="1"/>
              <a:t>required</a:t>
            </a:r>
            <a:r>
              <a:rPr lang="nl-BE" sz="1600" dirty="0"/>
              <a:t>.</a:t>
            </a: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2CD4B307-6F26-16F6-2788-B055E4D36272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Deploying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15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Summarizing</a:t>
            </a:r>
            <a:r>
              <a:rPr lang="nl-BE" sz="15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 dirty="0">
                <a:latin typeface="Poppins" pitchFamily="2" charset="77"/>
                <a:cs typeface="Poppins" pitchFamily="2" charset="77"/>
              </a:rPr>
            </a:br>
            <a:r>
              <a:rPr lang="nl-BE" sz="2000" b="1" dirty="0">
                <a:latin typeface="Poppins" pitchFamily="2" charset="77"/>
                <a:cs typeface="Poppins" pitchFamily="2" charset="77"/>
              </a:rPr>
              <a:t>/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Some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dirty="0" err="1">
                <a:latin typeface="Poppins" pitchFamily="2" charset="77"/>
                <a:cs typeface="Poppins" pitchFamily="2" charset="77"/>
              </a:rPr>
              <a:t>Takeaways</a:t>
            </a:r>
            <a:r>
              <a:rPr lang="nl-BE" sz="2000" b="1" dirty="0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856690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3" name="Tekstvak 5">
            <a:extLst>
              <a:ext uri="{FF2B5EF4-FFF2-40B4-BE49-F238E27FC236}">
                <a16:creationId xmlns:a16="http://schemas.microsoft.com/office/drawing/2014/main" id="{9EA7C49B-C0A3-75EA-777C-AB35DE487DF5}"/>
              </a:ext>
            </a:extLst>
          </p:cNvPr>
          <p:cNvSpPr txBox="1"/>
          <p:nvPr/>
        </p:nvSpPr>
        <p:spPr>
          <a:xfrm>
            <a:off x="2675447" y="393199"/>
            <a:ext cx="43486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The End </a:t>
            </a:r>
            <a:r>
              <a:rPr lang="nl-BE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  <a:sym typeface="Wingdings" panose="05000000000000000000" pitchFamily="2" charset="2"/>
              </a:rPr>
              <a:t></a:t>
            </a:r>
            <a:endParaRPr lang="nl-BE" sz="6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kstvak 5">
            <a:extLst>
              <a:ext uri="{FF2B5EF4-FFF2-40B4-BE49-F238E27FC236}">
                <a16:creationId xmlns:a16="http://schemas.microsoft.com/office/drawing/2014/main" id="{BC1915A5-6142-C8DE-EBA8-E9AA7D753728}"/>
              </a:ext>
            </a:extLst>
          </p:cNvPr>
          <p:cNvSpPr txBox="1"/>
          <p:nvPr/>
        </p:nvSpPr>
        <p:spPr>
          <a:xfrm>
            <a:off x="3549337" y="1415644"/>
            <a:ext cx="244760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</a:t>
            </a:r>
            <a:r>
              <a:rPr lang="nl-BE" sz="20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Discuss</a:t>
            </a:r>
            <a:r>
              <a:rPr lang="nl-BE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!!</a:t>
            </a:r>
          </a:p>
        </p:txBody>
      </p:sp>
      <p:pic>
        <p:nvPicPr>
          <p:cNvPr id="7" name="Picture 6" descr="Man hanging out with robot">
            <a:extLst>
              <a:ext uri="{FF2B5EF4-FFF2-40B4-BE49-F238E27FC236}">
                <a16:creationId xmlns:a16="http://schemas.microsoft.com/office/drawing/2014/main" id="{F2828F23-F370-913C-A95E-9BEE2CA57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255" y="2023726"/>
            <a:ext cx="2122037" cy="212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337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42DE75-9EEF-4701-BE8A-0331C6F08ABE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c3abcf8d-3e36-4236-9912-c246b17e2b1e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8d4feee8-4b25-40f5-9cc8-67902be7b937"/>
    <ds:schemaRef ds:uri="25F8DAB9-F4E6-4425-9920-1FCB207EF432"/>
    <ds:schemaRef ds:uri="25f8dab9-f4e6-4425-9920-1fcb207ef43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Data Day Vives</Template>
  <TotalTime>0</TotalTime>
  <Words>8546</Words>
  <Application>Microsoft Office PowerPoint</Application>
  <PresentationFormat>On-screen Show (16:9)</PresentationFormat>
  <Paragraphs>1290</Paragraphs>
  <Slides>65</Slides>
  <Notes>65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65</vt:i4>
      </vt:variant>
    </vt:vector>
  </HeadingPairs>
  <TitlesOfParts>
    <vt:vector size="83" baseType="lpstr">
      <vt:lpstr>Arial</vt:lpstr>
      <vt:lpstr>Calibri</vt:lpstr>
      <vt:lpstr>Cambria Math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Nunito</vt:lpstr>
      <vt:lpstr>Poppins</vt:lpstr>
      <vt:lpstr>Source Sans Pro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Filotas Theodosiou</dc:creator>
  <cp:lastModifiedBy>Filotas Theodosiou</cp:lastModifiedBy>
  <cp:revision>1</cp:revision>
  <cp:lastPrinted>2019-11-18T13:26:21Z</cp:lastPrinted>
  <dcterms:created xsi:type="dcterms:W3CDTF">2024-05-30T07:24:29Z</dcterms:created>
  <dcterms:modified xsi:type="dcterms:W3CDTF">2024-09-20T11:00:17Z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